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Default Extension="bin" ContentType="application/vnd.openxmlformats-officedocument.oleObject"/>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Default Extension="emf" ContentType="image/x-emf"/>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sldIdLst>
    <p:sldId id="264" r:id="rId2"/>
    <p:sldId id="315" r:id="rId3"/>
    <p:sldId id="319" r:id="rId4"/>
    <p:sldId id="320" r:id="rId5"/>
    <p:sldId id="321" r:id="rId6"/>
    <p:sldId id="322" r:id="rId7"/>
    <p:sldId id="391" r:id="rId8"/>
    <p:sldId id="323" r:id="rId9"/>
    <p:sldId id="390" r:id="rId10"/>
    <p:sldId id="380" r:id="rId11"/>
    <p:sldId id="349" r:id="rId12"/>
    <p:sldId id="358" r:id="rId13"/>
    <p:sldId id="330" r:id="rId14"/>
    <p:sldId id="331" r:id="rId15"/>
    <p:sldId id="342" r:id="rId16"/>
    <p:sldId id="376" r:id="rId17"/>
    <p:sldId id="333" r:id="rId18"/>
    <p:sldId id="371" r:id="rId19"/>
    <p:sldId id="334" r:id="rId20"/>
    <p:sldId id="379" r:id="rId21"/>
    <p:sldId id="377" r:id="rId22"/>
    <p:sldId id="386" r:id="rId23"/>
    <p:sldId id="389" r:id="rId24"/>
    <p:sldId id="394" r:id="rId25"/>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406B6"/>
    <a:srgbClr val="FF0066"/>
  </p:clrMru>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ED083AE6-46FA-4A59-8FB0-9F97EB10719F}" styleName="淡色スタイル 3 - アクセント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A111915-BE36-4E01-A7E5-04B1672EAD32}" styleName="淡色スタイル 2 - アクセント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4628" autoAdjust="0"/>
  </p:normalViewPr>
  <p:slideViewPr>
    <p:cSldViewPr>
      <p:cViewPr varScale="1">
        <p:scale>
          <a:sx n="58" d="100"/>
          <a:sy n="58" d="100"/>
        </p:scale>
        <p:origin x="-756" y="-7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171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2.vml.rels><?xml version="1.0" encoding="UTF-8" standalone="yes"?>
<Relationships xmlns="http://schemas.openxmlformats.org/package/2006/relationships"><Relationship Id="rId8" Type="http://schemas.openxmlformats.org/officeDocument/2006/relationships/image" Target="../media/image21.wmf"/><Relationship Id="rId3" Type="http://schemas.openxmlformats.org/officeDocument/2006/relationships/image" Target="../media/image16.wmf"/><Relationship Id="rId7" Type="http://schemas.openxmlformats.org/officeDocument/2006/relationships/image" Target="../media/image20.wmf"/><Relationship Id="rId2" Type="http://schemas.openxmlformats.org/officeDocument/2006/relationships/image" Target="../media/image15.wmf"/><Relationship Id="rId1" Type="http://schemas.openxmlformats.org/officeDocument/2006/relationships/image" Target="../media/image14.wmf"/><Relationship Id="rId6" Type="http://schemas.openxmlformats.org/officeDocument/2006/relationships/image" Target="../media/image19.wmf"/><Relationship Id="rId5" Type="http://schemas.openxmlformats.org/officeDocument/2006/relationships/image" Target="../media/image18.wmf"/><Relationship Id="rId4" Type="http://schemas.openxmlformats.org/officeDocument/2006/relationships/image" Target="../media/image17.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D74C221-CB86-4769-B81F-5EA44414EB66}" type="datetimeFigureOut">
              <a:rPr kumimoji="1" lang="ja-JP" altLang="en-US" smtClean="0"/>
              <a:pPr/>
              <a:t>2010/5/31</a:t>
            </a:fld>
            <a:endParaRPr kumimoji="1" lang="ja-JP" altLang="en-US"/>
          </a:p>
        </p:txBody>
      </p:sp>
      <p:sp>
        <p:nvSpPr>
          <p:cNvPr id="4" name="スライド イメージ プレースホルダ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2512241-4D3B-4978-9492-F7D5A348E335}"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さて、本研究では超新星爆発のメカニズムを探るにあたり、</a:t>
            </a:r>
            <a:endParaRPr kumimoji="1" lang="en-US" altLang="ja-JP" dirty="0" smtClean="0"/>
          </a:p>
          <a:p>
            <a:r>
              <a:rPr kumimoji="1" lang="ja-JP" altLang="en-US" dirty="0" smtClean="0"/>
              <a:t>元素解析という手法を用いるわけなのですが、</a:t>
            </a:r>
            <a:endParaRPr kumimoji="1" lang="en-US" altLang="ja-JP" dirty="0" smtClean="0"/>
          </a:p>
          <a:p>
            <a:r>
              <a:rPr kumimoji="1" lang="ja-JP" altLang="en-US" dirty="0" smtClean="0"/>
              <a:t>まずは宇宙の元素のでき方についてご説明したいと思います。</a:t>
            </a:r>
            <a:endParaRPr kumimoji="1" lang="en-US" altLang="ja-JP" dirty="0" smtClean="0"/>
          </a:p>
          <a:p>
            <a:r>
              <a:rPr kumimoji="1" lang="ja-JP" altLang="en-US" dirty="0" smtClean="0"/>
              <a:t>宇宙のはじめにビッグバンが起こり、ビッグバン元素合成により水素とヘリウムが生成されます。</a:t>
            </a:r>
            <a:endParaRPr kumimoji="1" lang="en-US" altLang="ja-JP" dirty="0" smtClean="0"/>
          </a:p>
          <a:p>
            <a:r>
              <a:rPr kumimoji="1" lang="ja-JP" altLang="en-US" dirty="0" smtClean="0"/>
              <a:t>約２億年後に宇宙で初めての星が生まれます。</a:t>
            </a:r>
            <a:endParaRPr kumimoji="1" lang="en-US" altLang="ja-JP" dirty="0" smtClean="0"/>
          </a:p>
          <a:p>
            <a:r>
              <a:rPr kumimoji="1" lang="ja-JP" altLang="en-US" dirty="0" smtClean="0"/>
              <a:t>そのうち大質量のものは寿命が短いので、約１千万年後に超新星爆発を起こします。</a:t>
            </a:r>
            <a:endParaRPr kumimoji="1" lang="en-US" altLang="ja-JP" dirty="0" smtClean="0"/>
          </a:p>
          <a:p>
            <a:r>
              <a:rPr kumimoji="1" lang="ja-JP" altLang="en-US" dirty="0" smtClean="0"/>
              <a:t>ここで初めて金属ができるわけです。</a:t>
            </a:r>
            <a:endParaRPr kumimoji="1" lang="en-US" altLang="ja-JP" dirty="0" smtClean="0"/>
          </a:p>
          <a:p>
            <a:r>
              <a:rPr kumimoji="1" lang="ja-JP" altLang="en-US" dirty="0" smtClean="0"/>
              <a:t>この超新星爆発により周りの水素、ヘリウムから成るガスが掃き集められ、</a:t>
            </a:r>
            <a:endParaRPr kumimoji="1" lang="en-US" altLang="ja-JP" dirty="0" smtClean="0"/>
          </a:p>
          <a:p>
            <a:r>
              <a:rPr kumimoji="1" lang="ja-JP" altLang="en-US" dirty="0" smtClean="0"/>
              <a:t>第二世代星ができます。</a:t>
            </a:r>
            <a:endParaRPr kumimoji="1" lang="en-US" altLang="ja-JP" dirty="0" smtClean="0"/>
          </a:p>
          <a:p>
            <a:r>
              <a:rPr kumimoji="1" lang="ja-JP" altLang="en-US" dirty="0" smtClean="0"/>
              <a:t>また、これらの星が超新星爆発を起こし、宇宙の金属が増加していくわけです。</a:t>
            </a:r>
            <a:endParaRPr kumimoji="1" lang="en-US" altLang="ja-JP" dirty="0" smtClean="0"/>
          </a:p>
          <a:p>
            <a:r>
              <a:rPr kumimoji="1" lang="ja-JP" altLang="en-US" dirty="0" smtClean="0"/>
              <a:t>第二世代星ができる段階でたまたま小質量だったために超新星爆発を起こさず、今日まで残っている星があります。</a:t>
            </a:r>
            <a:endParaRPr kumimoji="1" lang="en-US" altLang="ja-JP" dirty="0" smtClean="0"/>
          </a:p>
          <a:p>
            <a:r>
              <a:rPr kumimoji="1" lang="ja-JP" altLang="en-US" dirty="0" smtClean="0"/>
              <a:t>これが超金属欠乏星として今日観測されているわけです。</a:t>
            </a:r>
            <a:endParaRPr kumimoji="1" lang="en-US" altLang="ja-JP" dirty="0" smtClean="0"/>
          </a:p>
          <a:p>
            <a:endParaRPr kumimoji="1" lang="en-US" altLang="ja-JP" dirty="0" smtClean="0"/>
          </a:p>
          <a:p>
            <a:r>
              <a:rPr kumimoji="1" lang="ja-JP" altLang="en-US" dirty="0" smtClean="0"/>
              <a:t>これらはハローに存在しています。</a:t>
            </a:r>
            <a:endParaRPr kumimoji="1" lang="en-US" altLang="ja-JP" dirty="0" smtClean="0"/>
          </a:p>
          <a:p>
            <a:r>
              <a:rPr kumimoji="1" lang="ja-JP" altLang="en-US" dirty="0" smtClean="0"/>
              <a:t>超新星汚染を少ししか受けていないこれら</a:t>
            </a:r>
            <a:r>
              <a:rPr kumimoji="1" lang="en-US" altLang="ja-JP" dirty="0" smtClean="0"/>
              <a:t>EMP</a:t>
            </a:r>
            <a:r>
              <a:rPr kumimoji="1" lang="en-US" altLang="ja-JP" baseline="0" dirty="0" smtClean="0"/>
              <a:t> star</a:t>
            </a:r>
            <a:r>
              <a:rPr kumimoji="1" lang="ja-JP" altLang="en-US" baseline="0" dirty="0" smtClean="0"/>
              <a:t>は超新星の元素分布パターンをそのまま</a:t>
            </a:r>
            <a:endParaRPr kumimoji="1" lang="en-US" altLang="ja-JP" baseline="0" dirty="0" smtClean="0"/>
          </a:p>
          <a:p>
            <a:r>
              <a:rPr kumimoji="1" lang="ja-JP" altLang="en-US" baseline="0" dirty="0" smtClean="0"/>
              <a:t>とどめているので、超新星爆発のメカニズムを探る手掛かりになるわけです。</a:t>
            </a:r>
            <a:endParaRPr kumimoji="1" lang="en-US" altLang="ja-JP" dirty="0" smtClean="0"/>
          </a:p>
          <a:p>
            <a:endParaRPr kumimoji="1" lang="en-US" altLang="ja-JP" dirty="0" smtClean="0"/>
          </a:p>
          <a:p>
            <a:r>
              <a:rPr kumimoji="1" lang="ja-JP" altLang="en-US" dirty="0" smtClean="0"/>
              <a:t>超新星による汚染　　目立たせる</a:t>
            </a:r>
            <a:endParaRPr kumimoji="1" lang="en-US" altLang="ja-JP" dirty="0" smtClean="0"/>
          </a:p>
          <a:p>
            <a:endParaRPr kumimoji="1" lang="en-US" altLang="ja-JP" dirty="0" smtClean="0"/>
          </a:p>
          <a:p>
            <a:endParaRPr kumimoji="1" lang="en-US" altLang="ja-JP" dirty="0" smtClean="0"/>
          </a:p>
          <a:p>
            <a:endParaRPr kumimoji="1" lang="en-US" altLang="ja-JP" dirty="0" smtClean="0"/>
          </a:p>
          <a:p>
            <a:endParaRPr kumimoji="1" lang="en-US" altLang="ja-JP" dirty="0" smtClean="0"/>
          </a:p>
          <a:p>
            <a:endParaRPr kumimoji="1" lang="en-US" altLang="ja-JP" dirty="0" smtClean="0"/>
          </a:p>
          <a:p>
            <a:endParaRPr kumimoji="1" lang="en-US" altLang="ja-JP" dirty="0" smtClean="0"/>
          </a:p>
          <a:p>
            <a:endParaRPr kumimoji="1" lang="en-US" altLang="ja-JP" dirty="0" smtClean="0"/>
          </a:p>
          <a:p>
            <a:endParaRPr kumimoji="1" lang="en-US" altLang="ja-JP" dirty="0" smtClean="0"/>
          </a:p>
          <a:p>
            <a:endParaRPr kumimoji="1" lang="en-US" altLang="ja-JP" dirty="0" smtClean="0"/>
          </a:p>
          <a:p>
            <a:endParaRPr kumimoji="1" lang="en-US" altLang="ja-JP" dirty="0" smtClean="0"/>
          </a:p>
          <a:p>
            <a:endParaRPr kumimoji="1" lang="en-US" altLang="ja-JP" dirty="0" smtClean="0"/>
          </a:p>
          <a:p>
            <a:endParaRPr kumimoji="1" lang="en-US" altLang="ja-JP" dirty="0" smtClean="0"/>
          </a:p>
          <a:p>
            <a:endParaRPr kumimoji="1" lang="en-US" altLang="ja-JP" dirty="0" smtClean="0"/>
          </a:p>
          <a:p>
            <a:endParaRPr kumimoji="1" lang="en-US" altLang="ja-JP" dirty="0" smtClean="0"/>
          </a:p>
          <a:p>
            <a:endParaRPr kumimoji="1" lang="en-US" altLang="ja-JP" dirty="0" smtClean="0"/>
          </a:p>
          <a:p>
            <a:endParaRPr kumimoji="1" lang="en-US" altLang="ja-JP" dirty="0" smtClean="0"/>
          </a:p>
          <a:p>
            <a:endParaRPr kumimoji="1" lang="en-US" altLang="ja-JP" dirty="0" smtClean="0"/>
          </a:p>
          <a:p>
            <a:endParaRPr kumimoji="1" lang="en-US" altLang="ja-JP" dirty="0" smtClean="0"/>
          </a:p>
        </p:txBody>
      </p:sp>
      <p:sp>
        <p:nvSpPr>
          <p:cNvPr id="4" name="スライド番号プレースホルダ 3"/>
          <p:cNvSpPr>
            <a:spLocks noGrp="1"/>
          </p:cNvSpPr>
          <p:nvPr>
            <p:ph type="sldNum" sz="quarter" idx="10"/>
          </p:nvPr>
        </p:nvSpPr>
        <p:spPr/>
        <p:txBody>
          <a:bodyPr/>
          <a:lstStyle/>
          <a:p>
            <a:fld id="{22512241-4D3B-4978-9492-F7D5A348E335}" type="slidenum">
              <a:rPr kumimoji="1" lang="ja-JP" altLang="en-US" smtClean="0"/>
              <a:pPr/>
              <a:t>3</a:t>
            </a:fld>
            <a:endParaRPr kumimoji="1" lang="ja-JP" alt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図の説明、線の違い</a:t>
            </a:r>
            <a:endParaRPr kumimoji="1" lang="en-US" altLang="ja-JP" dirty="0" smtClean="0"/>
          </a:p>
          <a:p>
            <a:r>
              <a:rPr kumimoji="1" lang="en-US" altLang="ja-JP" dirty="0" smtClean="0"/>
              <a:t>n-rich </a:t>
            </a:r>
            <a:r>
              <a:rPr kumimoji="1" lang="ja-JP" altLang="en-US" dirty="0" smtClean="0"/>
              <a:t>一枚</a:t>
            </a:r>
            <a:endParaRPr kumimoji="1" lang="en-US" altLang="ja-JP" dirty="0" smtClean="0"/>
          </a:p>
          <a:p>
            <a:r>
              <a:rPr kumimoji="1" lang="en-US" altLang="ja-JP" dirty="0" smtClean="0"/>
              <a:t>P-rich </a:t>
            </a:r>
          </a:p>
          <a:p>
            <a:r>
              <a:rPr kumimoji="1" lang="ja-JP" altLang="en-US" dirty="0" smtClean="0"/>
              <a:t>ニュートリノなしの場合を後ろに貼り付けておく。</a:t>
            </a:r>
            <a:endParaRPr kumimoji="1" lang="en-US" altLang="ja-JP" dirty="0" smtClean="0"/>
          </a:p>
          <a:p>
            <a:r>
              <a:rPr kumimoji="1" lang="en-US" altLang="ja-JP" dirty="0" smtClean="0"/>
              <a:t>N-rich</a:t>
            </a:r>
            <a:r>
              <a:rPr kumimoji="1" lang="ja-JP" altLang="en-US" dirty="0" smtClean="0"/>
              <a:t>と</a:t>
            </a:r>
            <a:r>
              <a:rPr kumimoji="1" lang="en-US" altLang="ja-JP" dirty="0" smtClean="0"/>
              <a:t>p-rich</a:t>
            </a:r>
            <a:r>
              <a:rPr kumimoji="1" lang="ja-JP" altLang="en-US" dirty="0" smtClean="0"/>
              <a:t>でエントロピーによる違いが見られるのは</a:t>
            </a:r>
            <a:endParaRPr kumimoji="1" lang="en-US" altLang="ja-JP" dirty="0" smtClean="0"/>
          </a:p>
          <a:p>
            <a:r>
              <a:rPr kumimoji="1" lang="en-US" altLang="ja-JP" dirty="0" smtClean="0"/>
              <a:t>C12</a:t>
            </a:r>
            <a:r>
              <a:rPr kumimoji="1" lang="ja-JP" altLang="en-US" dirty="0" smtClean="0"/>
              <a:t>のでき方の違いによる</a:t>
            </a:r>
            <a:endParaRPr kumimoji="1" lang="en-US" altLang="ja-JP" dirty="0" smtClean="0"/>
          </a:p>
          <a:p>
            <a:endParaRPr kumimoji="1" lang="en-US" altLang="ja-JP" dirty="0" smtClean="0"/>
          </a:p>
          <a:p>
            <a:endParaRPr kumimoji="1" lang="en-US" altLang="ja-JP" dirty="0" smtClean="0"/>
          </a:p>
        </p:txBody>
      </p:sp>
      <p:sp>
        <p:nvSpPr>
          <p:cNvPr id="4" name="スライド番号プレースホルダ 3"/>
          <p:cNvSpPr>
            <a:spLocks noGrp="1"/>
          </p:cNvSpPr>
          <p:nvPr>
            <p:ph type="sldNum" sz="quarter" idx="10"/>
          </p:nvPr>
        </p:nvSpPr>
        <p:spPr/>
        <p:txBody>
          <a:bodyPr/>
          <a:lstStyle/>
          <a:p>
            <a:fld id="{22512241-4D3B-4978-9492-F7D5A348E335}" type="slidenum">
              <a:rPr kumimoji="1" lang="ja-JP" altLang="en-US" smtClean="0"/>
              <a:pPr/>
              <a:t>17</a:t>
            </a:fld>
            <a:endParaRPr kumimoji="1" lang="ja-JP" alt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en-US" altLang="ja-JP" dirty="0" smtClean="0"/>
              <a:t>ΔM=…</a:t>
            </a:r>
          </a:p>
          <a:p>
            <a:r>
              <a:rPr kumimoji="1" lang="ja-JP" altLang="en-US" dirty="0" smtClean="0"/>
              <a:t>線の説明</a:t>
            </a:r>
            <a:endParaRPr kumimoji="1" lang="en-US" altLang="ja-JP" dirty="0" smtClean="0"/>
          </a:p>
          <a:p>
            <a:r>
              <a:rPr kumimoji="1" lang="en-US" altLang="ja-JP" dirty="0" smtClean="0"/>
              <a:t>Weak r-process</a:t>
            </a:r>
            <a:r>
              <a:rPr kumimoji="1" lang="ja-JP" altLang="en-US" dirty="0" smtClean="0"/>
              <a:t>観測値と入れる</a:t>
            </a:r>
            <a:endParaRPr kumimoji="1" lang="ja-JP" altLang="en-US" dirty="0"/>
          </a:p>
        </p:txBody>
      </p:sp>
      <p:sp>
        <p:nvSpPr>
          <p:cNvPr id="4" name="スライド番号プレースホルダ 3"/>
          <p:cNvSpPr>
            <a:spLocks noGrp="1"/>
          </p:cNvSpPr>
          <p:nvPr>
            <p:ph type="sldNum" sz="quarter" idx="10"/>
          </p:nvPr>
        </p:nvSpPr>
        <p:spPr/>
        <p:txBody>
          <a:bodyPr/>
          <a:lstStyle/>
          <a:p>
            <a:fld id="{22512241-4D3B-4978-9492-F7D5A348E335}" type="slidenum">
              <a:rPr kumimoji="1" lang="ja-JP" altLang="en-US" smtClean="0"/>
              <a:pPr/>
              <a:t>18</a:t>
            </a:fld>
            <a:endParaRPr kumimoji="1" lang="ja-JP" alt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en-US" altLang="ja-JP" dirty="0" smtClean="0"/>
              <a:t>Δ</a:t>
            </a:r>
            <a:r>
              <a:rPr kumimoji="1" lang="ja-JP" altLang="en-US" dirty="0" smtClean="0"/>
              <a:t>Ｍ＝一か所に</a:t>
            </a:r>
            <a:endParaRPr kumimoji="1" lang="en-US" altLang="ja-JP" dirty="0" smtClean="0"/>
          </a:p>
        </p:txBody>
      </p:sp>
      <p:sp>
        <p:nvSpPr>
          <p:cNvPr id="4" name="スライド番号プレースホルダ 3"/>
          <p:cNvSpPr>
            <a:spLocks noGrp="1"/>
          </p:cNvSpPr>
          <p:nvPr>
            <p:ph type="sldNum" sz="quarter" idx="10"/>
          </p:nvPr>
        </p:nvSpPr>
        <p:spPr/>
        <p:txBody>
          <a:bodyPr/>
          <a:lstStyle/>
          <a:p>
            <a:fld id="{22512241-4D3B-4978-9492-F7D5A348E335}" type="slidenum">
              <a:rPr kumimoji="1" lang="ja-JP" altLang="en-US" smtClean="0"/>
              <a:pPr/>
              <a:t>19</a:t>
            </a:fld>
            <a:endParaRPr kumimoji="1" lang="ja-JP" alt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en-US" altLang="ja-JP" dirty="0" smtClean="0"/>
              <a:t>Co,</a:t>
            </a:r>
            <a:r>
              <a:rPr kumimoji="1" lang="en-US" altLang="ja-JP" baseline="0" dirty="0" smtClean="0"/>
              <a:t> Zn</a:t>
            </a:r>
            <a:r>
              <a:rPr kumimoji="1" lang="ja-JP" altLang="en-US" baseline="0" dirty="0" smtClean="0"/>
              <a:t>の傾向</a:t>
            </a:r>
            <a:endParaRPr kumimoji="1" lang="en-US" altLang="ja-JP" baseline="0" dirty="0" smtClean="0"/>
          </a:p>
          <a:p>
            <a:r>
              <a:rPr kumimoji="1" lang="ja-JP" altLang="en-US" baseline="0" dirty="0" smtClean="0"/>
              <a:t>先程は</a:t>
            </a:r>
            <a:r>
              <a:rPr kumimoji="1" lang="en-US" altLang="ja-JP" baseline="0" dirty="0" smtClean="0"/>
              <a:t>HN</a:t>
            </a:r>
            <a:r>
              <a:rPr kumimoji="1" lang="ja-JP" altLang="en-US" baseline="0" dirty="0" smtClean="0"/>
              <a:t>の</a:t>
            </a:r>
            <a:r>
              <a:rPr kumimoji="1" lang="en-US" altLang="ja-JP" baseline="0" dirty="0" smtClean="0"/>
              <a:t>Co</a:t>
            </a:r>
            <a:r>
              <a:rPr kumimoji="1" lang="ja-JP" altLang="en-US" baseline="0" dirty="0" smtClean="0"/>
              <a:t>に届かない</a:t>
            </a:r>
            <a:endParaRPr kumimoji="1" lang="en-US" altLang="ja-JP" baseline="0" dirty="0" smtClean="0"/>
          </a:p>
          <a:p>
            <a:r>
              <a:rPr kumimoji="1" lang="en-US" altLang="ja-JP" baseline="0" dirty="0" smtClean="0"/>
              <a:t>0.50&lt;Ye&lt;0.51</a:t>
            </a:r>
            <a:r>
              <a:rPr kumimoji="1" lang="ja-JP" altLang="en-US" baseline="0" dirty="0" smtClean="0"/>
              <a:t>の範囲で届いているパラメータ多数</a:t>
            </a:r>
            <a:endParaRPr kumimoji="1" lang="en-US" altLang="ja-JP" baseline="0" dirty="0" smtClean="0"/>
          </a:p>
          <a:p>
            <a:r>
              <a:rPr kumimoji="1" lang="ja-JP" altLang="en-US" baseline="0" dirty="0" smtClean="0"/>
              <a:t>このような値をもつ中心付近の</a:t>
            </a:r>
            <a:r>
              <a:rPr kumimoji="1" lang="en-US" altLang="ja-JP" baseline="0" dirty="0" smtClean="0"/>
              <a:t>ejecta+</a:t>
            </a:r>
            <a:r>
              <a:rPr kumimoji="1" lang="ja-JP" altLang="en-US" baseline="0" dirty="0" smtClean="0"/>
              <a:t>外層</a:t>
            </a:r>
            <a:endParaRPr kumimoji="1" lang="en-US" altLang="ja-JP" baseline="0" dirty="0" smtClean="0"/>
          </a:p>
          <a:p>
            <a:r>
              <a:rPr kumimoji="1" lang="ja-JP" altLang="en-US" baseline="0" dirty="0" smtClean="0"/>
              <a:t>→放出物質の分布</a:t>
            </a:r>
            <a:endParaRPr kumimoji="1" lang="en-US" altLang="ja-JP" baseline="0" dirty="0" smtClean="0"/>
          </a:p>
          <a:p>
            <a:endParaRPr kumimoji="1" lang="ja-JP" altLang="en-US" dirty="0"/>
          </a:p>
        </p:txBody>
      </p:sp>
      <p:sp>
        <p:nvSpPr>
          <p:cNvPr id="4" name="スライド番号プレースホルダ 3"/>
          <p:cNvSpPr>
            <a:spLocks noGrp="1"/>
          </p:cNvSpPr>
          <p:nvPr>
            <p:ph type="sldNum" sz="quarter" idx="10"/>
          </p:nvPr>
        </p:nvSpPr>
        <p:spPr/>
        <p:txBody>
          <a:bodyPr/>
          <a:lstStyle/>
          <a:p>
            <a:fld id="{22512241-4D3B-4978-9492-F7D5A348E335}" type="slidenum">
              <a:rPr kumimoji="1" lang="ja-JP" altLang="en-US" smtClean="0"/>
              <a:pPr/>
              <a:t>21</a:t>
            </a:fld>
            <a:endParaRPr kumimoji="1" lang="ja-JP" alt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baseline="0" dirty="0" smtClean="0"/>
              <a:t>①</a:t>
            </a:r>
            <a:r>
              <a:rPr kumimoji="1" lang="en-US" altLang="ja-JP" baseline="0" dirty="0" smtClean="0"/>
              <a:t>SN Ye&lt;0.501</a:t>
            </a:r>
            <a:r>
              <a:rPr kumimoji="1" lang="ja-JP" altLang="en-US" baseline="0" dirty="0" smtClean="0"/>
              <a:t>可能？</a:t>
            </a:r>
            <a:endParaRPr kumimoji="1" lang="en-US" altLang="ja-JP" baseline="0" dirty="0" smtClean="0"/>
          </a:p>
          <a:p>
            <a:r>
              <a:rPr kumimoji="1" lang="ja-JP" altLang="en-US" baseline="0" dirty="0" smtClean="0"/>
              <a:t>銀河進化の絵</a:t>
            </a:r>
            <a:endParaRPr kumimoji="1" lang="en-US" altLang="ja-JP" baseline="0" dirty="0" smtClean="0"/>
          </a:p>
          <a:p>
            <a:r>
              <a:rPr kumimoji="1" lang="en-US" altLang="ja-JP" baseline="0" dirty="0" smtClean="0"/>
              <a:t>II</a:t>
            </a:r>
            <a:r>
              <a:rPr kumimoji="1" lang="ja-JP" altLang="en-US" baseline="0" dirty="0" smtClean="0"/>
              <a:t>型の影響のみ</a:t>
            </a:r>
            <a:endParaRPr kumimoji="1" lang="en-US" altLang="ja-JP" baseline="0" dirty="0" smtClean="0"/>
          </a:p>
          <a:p>
            <a:r>
              <a:rPr kumimoji="1" lang="en-US" altLang="ja-JP" baseline="0" dirty="0" smtClean="0"/>
              <a:t>Co</a:t>
            </a:r>
            <a:r>
              <a:rPr kumimoji="1" lang="ja-JP" altLang="en-US" baseline="0" dirty="0" smtClean="0"/>
              <a:t>下がる必要</a:t>
            </a:r>
            <a:endParaRPr kumimoji="1" lang="en-US" altLang="ja-JP" baseline="0" dirty="0" smtClean="0"/>
          </a:p>
          <a:p>
            <a:r>
              <a:rPr kumimoji="1" lang="ja-JP" altLang="en-US" baseline="0" dirty="0" smtClean="0"/>
              <a:t>②</a:t>
            </a:r>
            <a:r>
              <a:rPr kumimoji="1" lang="en-US" altLang="ja-JP" baseline="0" dirty="0" smtClean="0"/>
              <a:t>weak r</a:t>
            </a:r>
            <a:r>
              <a:rPr kumimoji="1" lang="ja-JP" altLang="en-US" baseline="0" dirty="0" smtClean="0"/>
              <a:t>が作れない</a:t>
            </a:r>
            <a:endParaRPr kumimoji="1" lang="en-US" altLang="ja-JP" baseline="0" dirty="0" smtClean="0"/>
          </a:p>
          <a:p>
            <a:endParaRPr kumimoji="1" lang="en-US" altLang="ja-JP" baseline="0" dirty="0" smtClean="0"/>
          </a:p>
          <a:p>
            <a:r>
              <a:rPr kumimoji="1" lang="en-US" altLang="ja-JP" dirty="0" smtClean="0"/>
              <a:t>Sc</a:t>
            </a:r>
            <a:r>
              <a:rPr kumimoji="1" lang="ja-JP" altLang="en-US" dirty="0" smtClean="0"/>
              <a:t>の話と混ぜつつ</a:t>
            </a:r>
            <a:endParaRPr kumimoji="1" lang="en-US" altLang="ja-JP" dirty="0" smtClean="0"/>
          </a:p>
          <a:p>
            <a:r>
              <a:rPr kumimoji="1" lang="en-US" altLang="ja-JP" dirty="0" smtClean="0"/>
              <a:t>HN</a:t>
            </a:r>
            <a:r>
              <a:rPr kumimoji="1" lang="ja-JP" altLang="en-US" dirty="0" smtClean="0"/>
              <a:t>は</a:t>
            </a:r>
            <a:r>
              <a:rPr kumimoji="1" lang="en-US" altLang="ja-JP" dirty="0" smtClean="0"/>
              <a:t>HN3</a:t>
            </a:r>
            <a:r>
              <a:rPr kumimoji="1" lang="ja-JP" altLang="en-US" dirty="0" smtClean="0"/>
              <a:t>が基準？</a:t>
            </a:r>
            <a:endParaRPr kumimoji="1" lang="en-US" altLang="ja-JP" dirty="0" smtClean="0"/>
          </a:p>
          <a:p>
            <a:r>
              <a:rPr kumimoji="1" lang="en-US" altLang="ja-JP" dirty="0" smtClean="0"/>
              <a:t>Low</a:t>
            </a:r>
            <a:r>
              <a:rPr kumimoji="1" lang="en-US" altLang="ja-JP" baseline="0" dirty="0" smtClean="0"/>
              <a:t> Zn</a:t>
            </a:r>
            <a:r>
              <a:rPr kumimoji="1" lang="ja-JP" altLang="en-US" baseline="0" dirty="0" smtClean="0"/>
              <a:t>は</a:t>
            </a:r>
            <a:r>
              <a:rPr kumimoji="1" lang="en-US" altLang="ja-JP" baseline="0" dirty="0" smtClean="0"/>
              <a:t>SN+HN</a:t>
            </a:r>
          </a:p>
        </p:txBody>
      </p:sp>
      <p:sp>
        <p:nvSpPr>
          <p:cNvPr id="4" name="スライド番号プレースホルダ 3"/>
          <p:cNvSpPr>
            <a:spLocks noGrp="1"/>
          </p:cNvSpPr>
          <p:nvPr>
            <p:ph type="sldNum" sz="quarter" idx="10"/>
          </p:nvPr>
        </p:nvSpPr>
        <p:spPr/>
        <p:txBody>
          <a:bodyPr/>
          <a:lstStyle/>
          <a:p>
            <a:fld id="{22512241-4D3B-4978-9492-F7D5A348E335}" type="slidenum">
              <a:rPr kumimoji="1" lang="ja-JP" altLang="en-US" smtClean="0"/>
              <a:pPr/>
              <a:t>22</a:t>
            </a:fld>
            <a:endParaRPr kumimoji="1" lang="ja-JP" alt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baseline="0" dirty="0" smtClean="0"/>
              <a:t>①</a:t>
            </a:r>
            <a:r>
              <a:rPr kumimoji="1" lang="en-US" altLang="ja-JP" baseline="0" dirty="0" smtClean="0"/>
              <a:t>SN Ye&lt;0.501</a:t>
            </a:r>
            <a:r>
              <a:rPr kumimoji="1" lang="ja-JP" altLang="en-US" baseline="0" dirty="0" smtClean="0"/>
              <a:t>可能？</a:t>
            </a:r>
            <a:endParaRPr kumimoji="1" lang="en-US" altLang="ja-JP" baseline="0" dirty="0" smtClean="0"/>
          </a:p>
          <a:p>
            <a:r>
              <a:rPr kumimoji="1" lang="ja-JP" altLang="en-US" baseline="0" dirty="0" smtClean="0"/>
              <a:t>銀河進化の絵</a:t>
            </a:r>
            <a:endParaRPr kumimoji="1" lang="en-US" altLang="ja-JP" baseline="0" dirty="0" smtClean="0"/>
          </a:p>
          <a:p>
            <a:r>
              <a:rPr kumimoji="1" lang="en-US" altLang="ja-JP" baseline="0" dirty="0" smtClean="0"/>
              <a:t>II</a:t>
            </a:r>
            <a:r>
              <a:rPr kumimoji="1" lang="ja-JP" altLang="en-US" baseline="0" dirty="0" smtClean="0"/>
              <a:t>型の影響のみ</a:t>
            </a:r>
            <a:endParaRPr kumimoji="1" lang="en-US" altLang="ja-JP" baseline="0" dirty="0" smtClean="0"/>
          </a:p>
          <a:p>
            <a:r>
              <a:rPr kumimoji="1" lang="en-US" altLang="ja-JP" baseline="0" dirty="0" smtClean="0"/>
              <a:t>Co</a:t>
            </a:r>
            <a:r>
              <a:rPr kumimoji="1" lang="ja-JP" altLang="en-US" baseline="0" dirty="0" smtClean="0"/>
              <a:t>下がる必要</a:t>
            </a:r>
            <a:endParaRPr kumimoji="1" lang="en-US" altLang="ja-JP" baseline="0" dirty="0" smtClean="0"/>
          </a:p>
          <a:p>
            <a:r>
              <a:rPr kumimoji="1" lang="ja-JP" altLang="en-US" baseline="0" dirty="0" smtClean="0"/>
              <a:t>②</a:t>
            </a:r>
            <a:r>
              <a:rPr kumimoji="1" lang="en-US" altLang="ja-JP" baseline="0" dirty="0" smtClean="0"/>
              <a:t>weak r</a:t>
            </a:r>
            <a:r>
              <a:rPr kumimoji="1" lang="ja-JP" altLang="en-US" baseline="0" dirty="0" smtClean="0"/>
              <a:t>が作れない</a:t>
            </a:r>
            <a:endParaRPr kumimoji="1" lang="en-US" altLang="ja-JP" baseline="0" dirty="0" smtClean="0"/>
          </a:p>
          <a:p>
            <a:endParaRPr kumimoji="1" lang="en-US" altLang="ja-JP" baseline="0" dirty="0" smtClean="0"/>
          </a:p>
          <a:p>
            <a:r>
              <a:rPr kumimoji="1" lang="en-US" altLang="ja-JP" dirty="0" smtClean="0"/>
              <a:t>Sc</a:t>
            </a:r>
            <a:r>
              <a:rPr kumimoji="1" lang="ja-JP" altLang="en-US" dirty="0" smtClean="0"/>
              <a:t>の話と混ぜつつ</a:t>
            </a:r>
            <a:endParaRPr kumimoji="1" lang="en-US" altLang="ja-JP" dirty="0" smtClean="0"/>
          </a:p>
          <a:p>
            <a:r>
              <a:rPr kumimoji="1" lang="en-US" altLang="ja-JP" dirty="0" smtClean="0"/>
              <a:t>HN</a:t>
            </a:r>
            <a:r>
              <a:rPr kumimoji="1" lang="ja-JP" altLang="en-US" dirty="0" smtClean="0"/>
              <a:t>は</a:t>
            </a:r>
            <a:r>
              <a:rPr kumimoji="1" lang="en-US" altLang="ja-JP" dirty="0" smtClean="0"/>
              <a:t>HN3</a:t>
            </a:r>
            <a:r>
              <a:rPr kumimoji="1" lang="ja-JP" altLang="en-US" dirty="0" smtClean="0"/>
              <a:t>が基準？</a:t>
            </a:r>
            <a:endParaRPr kumimoji="1" lang="en-US" altLang="ja-JP" dirty="0" smtClean="0"/>
          </a:p>
          <a:p>
            <a:r>
              <a:rPr kumimoji="1" lang="en-US" altLang="ja-JP" dirty="0" smtClean="0"/>
              <a:t>Low</a:t>
            </a:r>
            <a:r>
              <a:rPr kumimoji="1" lang="en-US" altLang="ja-JP" baseline="0" dirty="0" smtClean="0"/>
              <a:t> Zn</a:t>
            </a:r>
            <a:r>
              <a:rPr kumimoji="1" lang="ja-JP" altLang="en-US" baseline="0" dirty="0" smtClean="0"/>
              <a:t>は</a:t>
            </a:r>
            <a:r>
              <a:rPr kumimoji="1" lang="en-US" altLang="ja-JP" baseline="0" dirty="0" smtClean="0"/>
              <a:t>SN+HN</a:t>
            </a:r>
          </a:p>
        </p:txBody>
      </p:sp>
      <p:sp>
        <p:nvSpPr>
          <p:cNvPr id="4" name="スライド番号プレースホルダ 3"/>
          <p:cNvSpPr>
            <a:spLocks noGrp="1"/>
          </p:cNvSpPr>
          <p:nvPr>
            <p:ph type="sldNum" sz="quarter" idx="10"/>
          </p:nvPr>
        </p:nvSpPr>
        <p:spPr/>
        <p:txBody>
          <a:bodyPr/>
          <a:lstStyle/>
          <a:p>
            <a:fld id="{22512241-4D3B-4978-9492-F7D5A348E335}" type="slidenum">
              <a:rPr kumimoji="1" lang="ja-JP" altLang="en-US" smtClean="0"/>
              <a:pPr/>
              <a:t>23</a:t>
            </a:fld>
            <a:endParaRPr kumimoji="1" lang="ja-JP" alt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en-US" altLang="ja-JP" dirty="0" smtClean="0"/>
          </a:p>
        </p:txBody>
      </p:sp>
      <p:sp>
        <p:nvSpPr>
          <p:cNvPr id="4" name="スライド番号プレースホルダ 3"/>
          <p:cNvSpPr>
            <a:spLocks noGrp="1"/>
          </p:cNvSpPr>
          <p:nvPr>
            <p:ph type="sldNum" sz="quarter" idx="10"/>
          </p:nvPr>
        </p:nvSpPr>
        <p:spPr/>
        <p:txBody>
          <a:bodyPr/>
          <a:lstStyle/>
          <a:p>
            <a:fld id="{22512241-4D3B-4978-9492-F7D5A348E335}" type="slidenum">
              <a:rPr kumimoji="1" lang="ja-JP" altLang="en-US" smtClean="0"/>
              <a:pPr/>
              <a:t>24</a:t>
            </a:fld>
            <a:endParaRPr kumimoji="1" lang="ja-JP" alt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・元素量の指標</a:t>
            </a:r>
            <a:endParaRPr kumimoji="1" lang="en-US" altLang="ja-JP" dirty="0" smtClean="0"/>
          </a:p>
          <a:p>
            <a:r>
              <a:rPr kumimoji="1" lang="ja-JP" altLang="en-US" dirty="0" smtClean="0"/>
              <a:t>・現在観測されている低金属星をプロット</a:t>
            </a:r>
            <a:endParaRPr kumimoji="1" lang="en-US" altLang="ja-JP" dirty="0" smtClean="0"/>
          </a:p>
          <a:p>
            <a:r>
              <a:rPr kumimoji="1" lang="ja-JP" altLang="en-US" dirty="0" smtClean="0"/>
              <a:t>・</a:t>
            </a:r>
            <a:r>
              <a:rPr kumimoji="1" lang="en-US" altLang="ja-JP" dirty="0" smtClean="0"/>
              <a:t>[Fe/H]&lt;-4.5 UMP….</a:t>
            </a:r>
          </a:p>
          <a:p>
            <a:endParaRPr kumimoji="1" lang="ja-JP" altLang="en-US" dirty="0"/>
          </a:p>
        </p:txBody>
      </p:sp>
      <p:sp>
        <p:nvSpPr>
          <p:cNvPr id="4" name="スライド番号プレースホルダ 3"/>
          <p:cNvSpPr>
            <a:spLocks noGrp="1"/>
          </p:cNvSpPr>
          <p:nvPr>
            <p:ph type="sldNum" sz="quarter" idx="10"/>
          </p:nvPr>
        </p:nvSpPr>
        <p:spPr/>
        <p:txBody>
          <a:bodyPr/>
          <a:lstStyle/>
          <a:p>
            <a:fld id="{22512241-4D3B-4978-9492-F7D5A348E335}" type="slidenum">
              <a:rPr kumimoji="1" lang="ja-JP" altLang="en-US" smtClean="0"/>
              <a:pPr/>
              <a:t>4</a:t>
            </a:fld>
            <a:endParaRPr kumimoji="1" lang="ja-JP" alt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超新星爆発によりできる元素について少しお話ししたいと思います。</a:t>
            </a:r>
            <a:endParaRPr kumimoji="1" lang="en-US" altLang="ja-JP" dirty="0" smtClean="0"/>
          </a:p>
          <a:p>
            <a:r>
              <a:rPr kumimoji="1" lang="ja-JP" altLang="en-US" dirty="0" smtClean="0"/>
              <a:t>始めは水素とヘリウムから成る星なんですが、恒星進化を経て、中心部に鉄コアができたところで</a:t>
            </a:r>
            <a:endParaRPr kumimoji="1" lang="en-US" altLang="ja-JP" dirty="0" smtClean="0"/>
          </a:p>
          <a:p>
            <a:r>
              <a:rPr kumimoji="1" lang="ja-JP" altLang="en-US" dirty="0" smtClean="0"/>
              <a:t>何らかのメカニズムで超新星爆発が起こります。</a:t>
            </a:r>
            <a:endParaRPr kumimoji="1" lang="en-US" altLang="ja-JP" dirty="0" smtClean="0"/>
          </a:p>
          <a:p>
            <a:r>
              <a:rPr kumimoji="1" lang="ja-JP" altLang="en-US" dirty="0" smtClean="0"/>
              <a:t>そして超新星爆発による衝撃波通過が起こると、より星の中心ほど高温になり、</a:t>
            </a:r>
            <a:endParaRPr kumimoji="1" lang="en-US" altLang="ja-JP" dirty="0" smtClean="0"/>
          </a:p>
          <a:p>
            <a:r>
              <a:rPr kumimoji="1" lang="ja-JP" altLang="en-US" dirty="0" smtClean="0"/>
              <a:t>その温度分布に従って元素が合成されます。</a:t>
            </a:r>
            <a:endParaRPr kumimoji="1" lang="en-US" altLang="ja-JP" dirty="0" smtClean="0"/>
          </a:p>
          <a:p>
            <a:r>
              <a:rPr kumimoji="1" lang="ja-JP" altLang="en-US" dirty="0" smtClean="0"/>
              <a:t>衝撃波通過によるピーク温度が５</a:t>
            </a:r>
            <a:r>
              <a:rPr kumimoji="1" lang="en-US" altLang="ja-JP" dirty="0" smtClean="0"/>
              <a:t>×</a:t>
            </a:r>
            <a:r>
              <a:rPr kumimoji="1" lang="ja-JP" altLang="en-US" dirty="0" smtClean="0"/>
              <a:t>１０＾９Ｋ以上ですと、、</a:t>
            </a:r>
            <a:endParaRPr kumimoji="1" lang="en-US" altLang="ja-JP" dirty="0" smtClean="0"/>
          </a:p>
          <a:p>
            <a:endParaRPr kumimoji="1" lang="en-US" altLang="ja-JP" dirty="0" smtClean="0"/>
          </a:p>
          <a:p>
            <a:r>
              <a:rPr kumimoji="1" lang="en-US" altLang="ja-JP" dirty="0" smtClean="0"/>
              <a:t>Complete Si-burning region</a:t>
            </a:r>
            <a:r>
              <a:rPr kumimoji="1" lang="en-US" altLang="ja-JP" baseline="0" dirty="0" smtClean="0"/>
              <a:t>   density = 10^7 g/cm^3</a:t>
            </a:r>
          </a:p>
          <a:p>
            <a:r>
              <a:rPr kumimoji="1" lang="en-US" altLang="ja-JP" baseline="0" dirty="0" smtClean="0"/>
              <a:t>                                         T = 10^10 K</a:t>
            </a:r>
            <a:endParaRPr kumimoji="1" lang="en-US" altLang="ja-JP" dirty="0" smtClean="0"/>
          </a:p>
          <a:p>
            <a:r>
              <a:rPr kumimoji="1" lang="en-US" altLang="ja-JP" dirty="0" smtClean="0"/>
              <a:t>10</a:t>
            </a:r>
            <a:r>
              <a:rPr kumimoji="1" lang="ja-JP" altLang="en-US" dirty="0" smtClean="0"/>
              <a:t>秒で</a:t>
            </a:r>
            <a:r>
              <a:rPr kumimoji="1" lang="en-US" altLang="ja-JP" dirty="0" smtClean="0"/>
              <a:t>3×10^8</a:t>
            </a:r>
          </a:p>
          <a:p>
            <a:endParaRPr kumimoji="1" lang="en-US" altLang="ja-JP" dirty="0" smtClean="0"/>
          </a:p>
          <a:p>
            <a:endParaRPr kumimoji="1" lang="en-US" altLang="ja-JP" dirty="0" smtClean="0"/>
          </a:p>
          <a:p>
            <a:endParaRPr kumimoji="1" lang="en-US" altLang="ja-JP" dirty="0" smtClean="0"/>
          </a:p>
          <a:p>
            <a:endParaRPr kumimoji="1" lang="en-US" altLang="ja-JP" dirty="0" smtClean="0"/>
          </a:p>
        </p:txBody>
      </p:sp>
      <p:sp>
        <p:nvSpPr>
          <p:cNvPr id="4" name="スライド番号プレースホルダ 3"/>
          <p:cNvSpPr>
            <a:spLocks noGrp="1"/>
          </p:cNvSpPr>
          <p:nvPr>
            <p:ph type="sldNum" sz="quarter" idx="10"/>
          </p:nvPr>
        </p:nvSpPr>
        <p:spPr/>
        <p:txBody>
          <a:bodyPr/>
          <a:lstStyle/>
          <a:p>
            <a:fld id="{22512241-4D3B-4978-9492-F7D5A348E335}" type="slidenum">
              <a:rPr kumimoji="1" lang="ja-JP" altLang="en-US" smtClean="0"/>
              <a:pPr/>
              <a:t>5</a:t>
            </a:fld>
            <a:endParaRPr kumimoji="1" lang="ja-JP" alt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a:t>
            </a:r>
            <a:r>
              <a:rPr kumimoji="1" lang="en-US" altLang="ja-JP" dirty="0" smtClean="0"/>
              <a:t>EMP</a:t>
            </a:r>
            <a:r>
              <a:rPr kumimoji="1" lang="ja-JP" altLang="en-US" dirty="0" smtClean="0"/>
              <a:t>のトレンド</a:t>
            </a:r>
            <a:endParaRPr kumimoji="1" lang="en-US" altLang="ja-JP" dirty="0" smtClean="0"/>
          </a:p>
          <a:p>
            <a:r>
              <a:rPr kumimoji="1" lang="ja-JP" altLang="en-US" dirty="0" smtClean="0"/>
              <a:t>・爆発的元素合成</a:t>
            </a:r>
            <a:endParaRPr kumimoji="1" lang="en-US" altLang="ja-JP" dirty="0" smtClean="0"/>
          </a:p>
          <a:p>
            <a:r>
              <a:rPr kumimoji="1" lang="ja-JP" altLang="en-US" dirty="0" smtClean="0"/>
              <a:t>・</a:t>
            </a:r>
            <a:r>
              <a:rPr kumimoji="1" lang="en-US" altLang="ja-JP" dirty="0" smtClean="0"/>
              <a:t>Ye</a:t>
            </a:r>
            <a:r>
              <a:rPr kumimoji="1" lang="ja-JP" altLang="en-US" dirty="0" smtClean="0"/>
              <a:t>定義</a:t>
            </a:r>
            <a:endParaRPr kumimoji="1" lang="en-US" altLang="ja-JP" dirty="0" smtClean="0"/>
          </a:p>
          <a:p>
            <a:r>
              <a:rPr kumimoji="1" lang="ja-JP" altLang="en-US" dirty="0" smtClean="0"/>
              <a:t>・エントロピー　温度大、密度小で大</a:t>
            </a:r>
            <a:endParaRPr kumimoji="1" lang="en-US" altLang="ja-JP" dirty="0" smtClean="0"/>
          </a:p>
          <a:p>
            <a:endParaRPr kumimoji="1" lang="en-US" altLang="ja-JP" dirty="0" smtClean="0"/>
          </a:p>
          <a:p>
            <a:r>
              <a:rPr kumimoji="1" lang="ja-JP" altLang="en-US" dirty="0" smtClean="0"/>
              <a:t>傾向がある、、程度</a:t>
            </a:r>
            <a:endParaRPr kumimoji="1" lang="en-US" altLang="ja-JP" dirty="0" smtClean="0"/>
          </a:p>
          <a:p>
            <a:r>
              <a:rPr kumimoji="1" lang="en-US" altLang="ja-JP" dirty="0" smtClean="0"/>
              <a:t>Reference</a:t>
            </a:r>
          </a:p>
          <a:p>
            <a:r>
              <a:rPr kumimoji="1" lang="en-US" altLang="ja-JP" dirty="0" smtClean="0"/>
              <a:t>Kb  b</a:t>
            </a:r>
            <a:r>
              <a:rPr kumimoji="1" lang="ja-JP" altLang="en-US" dirty="0" smtClean="0"/>
              <a:t>下付きに</a:t>
            </a:r>
            <a:endParaRPr kumimoji="1" lang="en-US" altLang="ja-JP" dirty="0" smtClean="0"/>
          </a:p>
          <a:p>
            <a:r>
              <a:rPr kumimoji="1" lang="ja-JP" altLang="en-US" dirty="0" smtClean="0"/>
              <a:t>長い</a:t>
            </a:r>
            <a:endParaRPr kumimoji="1" lang="en-US" altLang="ja-JP" dirty="0" smtClean="0"/>
          </a:p>
          <a:p>
            <a:r>
              <a:rPr kumimoji="1" lang="en-US" altLang="ja-JP" dirty="0" smtClean="0"/>
              <a:t>Ye</a:t>
            </a:r>
            <a:r>
              <a:rPr kumimoji="1" lang="ja-JP" altLang="en-US" dirty="0" smtClean="0"/>
              <a:t>の説明、小さいと、、、など。</a:t>
            </a:r>
            <a:endParaRPr kumimoji="1" lang="en-US" altLang="ja-JP" dirty="0" smtClean="0"/>
          </a:p>
          <a:p>
            <a:endParaRPr kumimoji="1" lang="en-US" altLang="ja-JP" dirty="0" smtClean="0"/>
          </a:p>
          <a:p>
            <a:r>
              <a:rPr kumimoji="1" lang="en-US" altLang="ja-JP" dirty="0" smtClean="0"/>
              <a:t>-2.5&lt;[Fe/H]  scatter</a:t>
            </a:r>
            <a:r>
              <a:rPr kumimoji="1" lang="ja-JP" altLang="en-US" dirty="0" smtClean="0"/>
              <a:t>がまだ見られる領域で</a:t>
            </a:r>
            <a:endParaRPr kumimoji="1" lang="en-US" altLang="ja-JP" dirty="0" smtClean="0"/>
          </a:p>
          <a:p>
            <a:r>
              <a:rPr kumimoji="1" lang="en-US" altLang="ja-JP" dirty="0" smtClean="0"/>
              <a:t>[Zn,Co/Fe]</a:t>
            </a:r>
            <a:r>
              <a:rPr kumimoji="1" lang="ja-JP" altLang="en-US" dirty="0" smtClean="0"/>
              <a:t>が</a:t>
            </a:r>
            <a:r>
              <a:rPr kumimoji="1" lang="en-US" altLang="ja-JP" dirty="0" smtClean="0"/>
              <a:t>enhance</a:t>
            </a:r>
          </a:p>
          <a:p>
            <a:endParaRPr kumimoji="1" lang="en-US" altLang="ja-JP" dirty="0" smtClean="0"/>
          </a:p>
          <a:p>
            <a:endParaRPr kumimoji="1" lang="en-US" altLang="ja-JP" dirty="0" smtClean="0"/>
          </a:p>
          <a:p>
            <a:endParaRPr kumimoji="1" lang="en-US" altLang="ja-JP" dirty="0" smtClean="0"/>
          </a:p>
          <a:p>
            <a:endParaRPr kumimoji="1" lang="en-US" altLang="ja-JP" dirty="0" smtClean="0"/>
          </a:p>
          <a:p>
            <a:endParaRPr kumimoji="1" lang="en-US" altLang="ja-JP" dirty="0" smtClean="0"/>
          </a:p>
          <a:p>
            <a:r>
              <a:rPr kumimoji="1" lang="en-US" altLang="ja-JP" dirty="0" smtClean="0"/>
              <a:t>Ye=0.5001</a:t>
            </a:r>
            <a:r>
              <a:rPr kumimoji="1" lang="en-US" altLang="ja-JP" baseline="0" dirty="0" smtClean="0"/>
              <a:t> in complete Si-burning</a:t>
            </a:r>
          </a:p>
          <a:p>
            <a:r>
              <a:rPr kumimoji="1" lang="en-US" altLang="ja-JP" baseline="0" dirty="0" smtClean="0"/>
              <a:t>Ye=0.4997 in incomplete Si-burning</a:t>
            </a:r>
          </a:p>
          <a:p>
            <a:endParaRPr kumimoji="1" lang="en-US" altLang="ja-JP" dirty="0" smtClean="0"/>
          </a:p>
          <a:p>
            <a:endParaRPr kumimoji="1" lang="en-US" altLang="ja-JP" dirty="0" smtClean="0"/>
          </a:p>
          <a:p>
            <a:r>
              <a:rPr kumimoji="1" lang="ja-JP" altLang="en-US" dirty="0" smtClean="0"/>
              <a:t>観測値</a:t>
            </a:r>
            <a:r>
              <a:rPr kumimoji="1" lang="en-US" altLang="ja-JP" dirty="0" smtClean="0"/>
              <a:t>reference : Nakamura et al. 1999</a:t>
            </a:r>
          </a:p>
          <a:p>
            <a:endParaRPr kumimoji="1" lang="en-US" altLang="ja-JP" dirty="0" smtClean="0"/>
          </a:p>
          <a:p>
            <a:endParaRPr kumimoji="1" lang="en-US" altLang="ja-JP" dirty="0" smtClean="0"/>
          </a:p>
          <a:p>
            <a:endParaRPr kumimoji="1" lang="en-US" altLang="ja-JP" dirty="0" smtClean="0"/>
          </a:p>
          <a:p>
            <a:endParaRPr kumimoji="1" lang="ja-JP" altLang="en-US" dirty="0"/>
          </a:p>
        </p:txBody>
      </p:sp>
      <p:sp>
        <p:nvSpPr>
          <p:cNvPr id="4" name="スライド番号プレースホルダ 3"/>
          <p:cNvSpPr>
            <a:spLocks noGrp="1"/>
          </p:cNvSpPr>
          <p:nvPr>
            <p:ph type="sldNum" sz="quarter" idx="10"/>
          </p:nvPr>
        </p:nvSpPr>
        <p:spPr/>
        <p:txBody>
          <a:bodyPr/>
          <a:lstStyle/>
          <a:p>
            <a:fld id="{22512241-4D3B-4978-9492-F7D5A348E335}" type="slidenum">
              <a:rPr kumimoji="1" lang="ja-JP" altLang="en-US" smtClean="0"/>
              <a:pPr/>
              <a:t>6</a:t>
            </a:fld>
            <a:endParaRPr kumimoji="1" lang="ja-JP" alt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Ｙ</a:t>
            </a:r>
            <a:r>
              <a:rPr kumimoji="1" lang="en-US" altLang="ja-JP" dirty="0" smtClean="0"/>
              <a:t>e.&gt;0.5</a:t>
            </a:r>
            <a:r>
              <a:rPr kumimoji="1" lang="en-US" altLang="ja-JP" baseline="0" dirty="0" smtClean="0"/>
              <a:t>  </a:t>
            </a:r>
            <a:r>
              <a:rPr kumimoji="1" lang="ja-JP" altLang="en-US" baseline="0" dirty="0" smtClean="0"/>
              <a:t>ニュートリノと物質の相互作用</a:t>
            </a:r>
            <a:endParaRPr kumimoji="1" lang="en-US" altLang="ja-JP" baseline="0" dirty="0" smtClean="0"/>
          </a:p>
          <a:p>
            <a:r>
              <a:rPr kumimoji="1" lang="ja-JP" altLang="en-US" dirty="0" smtClean="0"/>
              <a:t>ニュートリノ反応についてどこかで説明</a:t>
            </a:r>
            <a:endParaRPr kumimoji="1" lang="en-US" altLang="ja-JP" dirty="0" smtClean="0"/>
          </a:p>
          <a:p>
            <a:r>
              <a:rPr kumimoji="1" lang="en-US" altLang="ja-JP" dirty="0" smtClean="0"/>
              <a:t>Nu e+p</a:t>
            </a:r>
            <a:r>
              <a:rPr kumimoji="1" lang="ja-JP" altLang="en-US" dirty="0" smtClean="0"/>
              <a:t>→</a:t>
            </a:r>
            <a:r>
              <a:rPr kumimoji="1" lang="en-US" altLang="ja-JP" dirty="0" smtClean="0"/>
              <a:t>n+ e+</a:t>
            </a:r>
          </a:p>
          <a:p>
            <a:r>
              <a:rPr kumimoji="1" lang="en-US" altLang="ja-JP" dirty="0" smtClean="0"/>
              <a:t>Nu</a:t>
            </a:r>
            <a:r>
              <a:rPr kumimoji="1" lang="en-US" altLang="ja-JP" baseline="0" dirty="0" smtClean="0"/>
              <a:t> e+ n</a:t>
            </a:r>
            <a:r>
              <a:rPr kumimoji="1" lang="ja-JP" altLang="en-US" baseline="0" dirty="0" smtClean="0"/>
              <a:t>→</a:t>
            </a:r>
            <a:r>
              <a:rPr kumimoji="1" lang="en-US" altLang="ja-JP" baseline="0" dirty="0" smtClean="0"/>
              <a:t>p + e-</a:t>
            </a:r>
            <a:endParaRPr kumimoji="1" lang="en-US" altLang="ja-JP" dirty="0" smtClean="0"/>
          </a:p>
        </p:txBody>
      </p:sp>
      <p:sp>
        <p:nvSpPr>
          <p:cNvPr id="4" name="スライド番号プレースホルダ 3"/>
          <p:cNvSpPr>
            <a:spLocks noGrp="1"/>
          </p:cNvSpPr>
          <p:nvPr>
            <p:ph type="sldNum" sz="quarter" idx="10"/>
          </p:nvPr>
        </p:nvSpPr>
        <p:spPr/>
        <p:txBody>
          <a:bodyPr/>
          <a:lstStyle/>
          <a:p>
            <a:fld id="{22512241-4D3B-4978-9492-F7D5A348E335}" type="slidenum">
              <a:rPr kumimoji="1" lang="ja-JP" altLang="en-US" smtClean="0"/>
              <a:pPr/>
              <a:t>8</a:t>
            </a:fld>
            <a:endParaRPr kumimoji="1" lang="ja-JP" alt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en-US" altLang="ja-JP" dirty="0" smtClean="0"/>
          </a:p>
        </p:txBody>
      </p:sp>
      <p:sp>
        <p:nvSpPr>
          <p:cNvPr id="4" name="スライド番号プレースホルダ 3"/>
          <p:cNvSpPr>
            <a:spLocks noGrp="1"/>
          </p:cNvSpPr>
          <p:nvPr>
            <p:ph type="sldNum" sz="quarter" idx="10"/>
          </p:nvPr>
        </p:nvSpPr>
        <p:spPr/>
        <p:txBody>
          <a:bodyPr/>
          <a:lstStyle/>
          <a:p>
            <a:fld id="{22512241-4D3B-4978-9492-F7D5A348E335}" type="slidenum">
              <a:rPr kumimoji="1" lang="ja-JP" altLang="en-US" smtClean="0"/>
              <a:pPr/>
              <a:t>10</a:t>
            </a:fld>
            <a:endParaRPr kumimoji="1" lang="ja-JP" alt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en-US" altLang="ja-JP" baseline="0" dirty="0" smtClean="0"/>
              <a:t>High Zn</a:t>
            </a:r>
            <a:r>
              <a:rPr kumimoji="1" lang="ja-JP" altLang="en-US" baseline="0" dirty="0" smtClean="0"/>
              <a:t>は</a:t>
            </a:r>
            <a:r>
              <a:rPr kumimoji="1" lang="en-US" altLang="ja-JP" baseline="0" dirty="0" smtClean="0"/>
              <a:t>HN</a:t>
            </a:r>
            <a:r>
              <a:rPr kumimoji="1" lang="ja-JP" altLang="en-US" baseline="0" dirty="0" smtClean="0"/>
              <a:t>で説明されるべき、</a:t>
            </a:r>
            <a:endParaRPr kumimoji="1" lang="en-US" altLang="ja-JP" baseline="0" dirty="0" smtClean="0"/>
          </a:p>
          <a:p>
            <a:r>
              <a:rPr kumimoji="1" lang="en-US" altLang="ja-JP" baseline="0" dirty="0" smtClean="0"/>
              <a:t>Low Zn</a:t>
            </a:r>
            <a:r>
              <a:rPr kumimoji="1" lang="ja-JP" altLang="en-US" baseline="0" dirty="0" smtClean="0"/>
              <a:t>は</a:t>
            </a:r>
            <a:r>
              <a:rPr kumimoji="1" lang="en-US" altLang="ja-JP" baseline="0" dirty="0" smtClean="0"/>
              <a:t>SN</a:t>
            </a:r>
            <a:r>
              <a:rPr kumimoji="1" lang="ja-JP" altLang="en-US" baseline="0" dirty="0" smtClean="0"/>
              <a:t>で説明されるべきであろう</a:t>
            </a:r>
            <a:endParaRPr kumimoji="1" lang="en-US" altLang="ja-JP" baseline="0" dirty="0" smtClean="0"/>
          </a:p>
          <a:p>
            <a:r>
              <a:rPr kumimoji="1" lang="ja-JP" altLang="en-US" baseline="0" dirty="0" smtClean="0"/>
              <a:t>両方のモデルで</a:t>
            </a:r>
            <a:r>
              <a:rPr kumimoji="1" lang="en-US" altLang="ja-JP" baseline="0" dirty="0" smtClean="0"/>
              <a:t>weak r</a:t>
            </a:r>
            <a:r>
              <a:rPr kumimoji="1" lang="ja-JP" altLang="en-US" baseline="0" dirty="0" smtClean="0"/>
              <a:t>元素ができるかどうかを調べた。</a:t>
            </a:r>
            <a:endParaRPr kumimoji="1" lang="en-US" altLang="ja-JP" baseline="0" dirty="0" smtClean="0"/>
          </a:p>
        </p:txBody>
      </p:sp>
      <p:sp>
        <p:nvSpPr>
          <p:cNvPr id="4" name="スライド番号プレースホルダ 3"/>
          <p:cNvSpPr>
            <a:spLocks noGrp="1"/>
          </p:cNvSpPr>
          <p:nvPr>
            <p:ph type="sldNum" sz="quarter" idx="10"/>
          </p:nvPr>
        </p:nvSpPr>
        <p:spPr/>
        <p:txBody>
          <a:bodyPr/>
          <a:lstStyle/>
          <a:p>
            <a:fld id="{22512241-4D3B-4978-9492-F7D5A348E335}" type="slidenum">
              <a:rPr kumimoji="1" lang="ja-JP" altLang="en-US" smtClean="0"/>
              <a:pPr/>
              <a:t>11</a:t>
            </a:fld>
            <a:endParaRPr kumimoji="1" lang="ja-JP" alt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22512241-4D3B-4978-9492-F7D5A348E335}" type="slidenum">
              <a:rPr kumimoji="1" lang="ja-JP" altLang="en-US" smtClean="0"/>
              <a:pPr/>
              <a:t>14</a:t>
            </a:fld>
            <a:endParaRPr kumimoji="1" lang="ja-JP" alt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図の説明、線の違い</a:t>
            </a:r>
            <a:endParaRPr kumimoji="1" lang="en-US" altLang="ja-JP" dirty="0" smtClean="0"/>
          </a:p>
          <a:p>
            <a:r>
              <a:rPr kumimoji="1" lang="en-US" altLang="ja-JP" dirty="0" smtClean="0"/>
              <a:t>n-rich </a:t>
            </a:r>
            <a:r>
              <a:rPr kumimoji="1" lang="ja-JP" altLang="en-US" dirty="0" smtClean="0"/>
              <a:t>一枚</a:t>
            </a:r>
            <a:endParaRPr kumimoji="1" lang="en-US" altLang="ja-JP" dirty="0" smtClean="0"/>
          </a:p>
          <a:p>
            <a:r>
              <a:rPr kumimoji="1" lang="en-US" altLang="ja-JP" dirty="0" smtClean="0"/>
              <a:t>P-rich </a:t>
            </a:r>
            <a:r>
              <a:rPr kumimoji="1" lang="ja-JP" altLang="en-US" dirty="0" smtClean="0"/>
              <a:t>一枚</a:t>
            </a:r>
            <a:endParaRPr kumimoji="1" lang="ja-JP" altLang="en-US" dirty="0"/>
          </a:p>
        </p:txBody>
      </p:sp>
      <p:sp>
        <p:nvSpPr>
          <p:cNvPr id="4" name="スライド番号プレースホルダ 3"/>
          <p:cNvSpPr>
            <a:spLocks noGrp="1"/>
          </p:cNvSpPr>
          <p:nvPr>
            <p:ph type="sldNum" sz="quarter" idx="10"/>
          </p:nvPr>
        </p:nvSpPr>
        <p:spPr/>
        <p:txBody>
          <a:bodyPr/>
          <a:lstStyle/>
          <a:p>
            <a:fld id="{22512241-4D3B-4978-9492-F7D5A348E335}" type="slidenum">
              <a:rPr kumimoji="1" lang="ja-JP" altLang="en-US" smtClean="0"/>
              <a:pPr/>
              <a:t>15</a:t>
            </a:fld>
            <a:endParaRPr kumimoji="1" lang="ja-JP" alt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745EB2D8-CE0C-4055-865B-DE8875D6EDC2}" type="datetimeFigureOut">
              <a:rPr kumimoji="1" lang="ja-JP" altLang="en-US" smtClean="0"/>
              <a:pPr/>
              <a:t>2010/5/31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0C8FFC30-D7E1-4D16-BE6F-A318B6F80557}" type="slidenum">
              <a:rPr kumimoji="1" lang="ja-JP" altLang="en-US" smtClean="0"/>
              <a:pPr/>
              <a:t>&lt;#&gt;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745EB2D8-CE0C-4055-865B-DE8875D6EDC2}" type="datetimeFigureOut">
              <a:rPr kumimoji="1" lang="ja-JP" altLang="en-US" smtClean="0"/>
              <a:pPr/>
              <a:t>2010/5/31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0C8FFC30-D7E1-4D16-BE6F-A318B6F80557}" type="slidenum">
              <a:rPr kumimoji="1" lang="ja-JP" altLang="en-US" smtClean="0"/>
              <a:pPr/>
              <a:t>&lt;#&gt;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745EB2D8-CE0C-4055-865B-DE8875D6EDC2}" type="datetimeFigureOut">
              <a:rPr kumimoji="1" lang="ja-JP" altLang="en-US" smtClean="0"/>
              <a:pPr/>
              <a:t>2010/5/31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0C8FFC30-D7E1-4D16-BE6F-A318B6F80557}" type="slidenum">
              <a:rPr kumimoji="1" lang="ja-JP" altLang="en-US" smtClean="0"/>
              <a:pPr/>
              <a:t>&lt;#&gt;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745EB2D8-CE0C-4055-865B-DE8875D6EDC2}" type="datetimeFigureOut">
              <a:rPr kumimoji="1" lang="ja-JP" altLang="en-US" smtClean="0"/>
              <a:pPr/>
              <a:t>2010/5/31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0C8FFC30-D7E1-4D16-BE6F-A318B6F80557}" type="slidenum">
              <a:rPr kumimoji="1" lang="ja-JP" altLang="en-US" smtClean="0"/>
              <a:pPr/>
              <a:t>&lt;#&gt;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745EB2D8-CE0C-4055-865B-DE8875D6EDC2}" type="datetimeFigureOut">
              <a:rPr kumimoji="1" lang="ja-JP" altLang="en-US" smtClean="0"/>
              <a:pPr/>
              <a:t>2010/5/31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0C8FFC30-D7E1-4D16-BE6F-A318B6F80557}" type="slidenum">
              <a:rPr kumimoji="1" lang="ja-JP" altLang="en-US" smtClean="0"/>
              <a:pPr/>
              <a:t>&lt;#&gt;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745EB2D8-CE0C-4055-865B-DE8875D6EDC2}" type="datetimeFigureOut">
              <a:rPr kumimoji="1" lang="ja-JP" altLang="en-US" smtClean="0"/>
              <a:pPr/>
              <a:t>2010/5/31</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0C8FFC30-D7E1-4D16-BE6F-A318B6F80557}" type="slidenum">
              <a:rPr kumimoji="1" lang="ja-JP" altLang="en-US" smtClean="0"/>
              <a:pPr/>
              <a:t>&lt;#&gt;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745EB2D8-CE0C-4055-865B-DE8875D6EDC2}" type="datetimeFigureOut">
              <a:rPr kumimoji="1" lang="ja-JP" altLang="en-US" smtClean="0"/>
              <a:pPr/>
              <a:t>2010/5/31</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0C8FFC30-D7E1-4D16-BE6F-A318B6F80557}" type="slidenum">
              <a:rPr kumimoji="1" lang="ja-JP" altLang="en-US" smtClean="0"/>
              <a:pPr/>
              <a:t>&lt;#&gt;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745EB2D8-CE0C-4055-865B-DE8875D6EDC2}" type="datetimeFigureOut">
              <a:rPr kumimoji="1" lang="ja-JP" altLang="en-US" smtClean="0"/>
              <a:pPr/>
              <a:t>2010/5/31</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0C8FFC30-D7E1-4D16-BE6F-A318B6F80557}" type="slidenum">
              <a:rPr kumimoji="1" lang="ja-JP" altLang="en-US" smtClean="0"/>
              <a:pPr/>
              <a:t>&lt;#&gt;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745EB2D8-CE0C-4055-865B-DE8875D6EDC2}" type="datetimeFigureOut">
              <a:rPr kumimoji="1" lang="ja-JP" altLang="en-US" smtClean="0"/>
              <a:pPr/>
              <a:t>2010/5/31</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0C8FFC30-D7E1-4D16-BE6F-A318B6F80557}" type="slidenum">
              <a:rPr kumimoji="1" lang="ja-JP" altLang="en-US" smtClean="0"/>
              <a:pPr/>
              <a:t>&lt;#&gt;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745EB2D8-CE0C-4055-865B-DE8875D6EDC2}" type="datetimeFigureOut">
              <a:rPr kumimoji="1" lang="ja-JP" altLang="en-US" smtClean="0"/>
              <a:pPr/>
              <a:t>2010/5/31</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0C8FFC30-D7E1-4D16-BE6F-A318B6F80557}" type="slidenum">
              <a:rPr kumimoji="1" lang="ja-JP" altLang="en-US" smtClean="0"/>
              <a:pPr/>
              <a:t>&lt;#&gt;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745EB2D8-CE0C-4055-865B-DE8875D6EDC2}" type="datetimeFigureOut">
              <a:rPr kumimoji="1" lang="ja-JP" altLang="en-US" smtClean="0"/>
              <a:pPr/>
              <a:t>2010/5/31</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0C8FFC30-D7E1-4D16-BE6F-A318B6F80557}" type="slidenum">
              <a:rPr kumimoji="1" lang="ja-JP" altLang="en-US" smtClean="0"/>
              <a:pPr/>
              <a:t>&lt;#&gt;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45EB2D8-CE0C-4055-865B-DE8875D6EDC2}" type="datetimeFigureOut">
              <a:rPr kumimoji="1" lang="ja-JP" altLang="en-US" smtClean="0"/>
              <a:pPr/>
              <a:t>2010/5/31</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8FFC30-D7E1-4D16-BE6F-A318B6F80557}"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12.png"/></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13.png"/></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8" Type="http://schemas.openxmlformats.org/officeDocument/2006/relationships/oleObject" Target="../embeddings/oleObject4.bin"/><Relationship Id="rId13" Type="http://schemas.openxmlformats.org/officeDocument/2006/relationships/oleObject" Target="../embeddings/oleObject9.bin"/><Relationship Id="rId3" Type="http://schemas.openxmlformats.org/officeDocument/2006/relationships/notesSlide" Target="../notesSlides/notesSlide8.xml"/><Relationship Id="rId7" Type="http://schemas.openxmlformats.org/officeDocument/2006/relationships/oleObject" Target="../embeddings/oleObject3.bin"/><Relationship Id="rId12" Type="http://schemas.openxmlformats.org/officeDocument/2006/relationships/oleObject" Target="../embeddings/oleObject8.bin"/><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oleObject" Target="../embeddings/oleObject2.bin"/><Relationship Id="rId11" Type="http://schemas.openxmlformats.org/officeDocument/2006/relationships/oleObject" Target="../embeddings/oleObject7.bin"/><Relationship Id="rId5" Type="http://schemas.openxmlformats.org/officeDocument/2006/relationships/image" Target="../media/image22.png"/><Relationship Id="rId10" Type="http://schemas.openxmlformats.org/officeDocument/2006/relationships/oleObject" Target="../embeddings/oleObject6.bin"/><Relationship Id="rId4" Type="http://schemas.openxmlformats.org/officeDocument/2006/relationships/image" Target="../media/image1.jpeg"/><Relationship Id="rId9" Type="http://schemas.openxmlformats.org/officeDocument/2006/relationships/oleObject" Target="../embeddings/oleObject5.bin"/></Relationships>
</file>

<file path=ppt/slides/_rels/slide1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image" Target="../media/image24.png"/><Relationship Id="rId4" Type="http://schemas.openxmlformats.org/officeDocument/2006/relationships/image" Target="../media/image23.png"/></Relationships>
</file>

<file path=ppt/slides/_rels/slide16.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0.xml"/><Relationship Id="rId1" Type="http://schemas.openxmlformats.org/officeDocument/2006/relationships/slideLayout" Target="../slideLayouts/slideLayout2.xml"/><Relationship Id="rId5" Type="http://schemas.openxmlformats.org/officeDocument/2006/relationships/image" Target="../media/image27.png"/><Relationship Id="rId4" Type="http://schemas.openxmlformats.org/officeDocument/2006/relationships/image" Target="../media/image26.png"/></Relationships>
</file>

<file path=ppt/slides/_rels/slide1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28.png"/></Relationships>
</file>

<file path=ppt/slides/_rels/slide1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29.png"/></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30.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31.png"/></Relationships>
</file>

<file path=ppt/slides/_rels/slide2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32.png"/></Relationships>
</file>

<file path=ppt/slides/_rels/slide2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5.xml"/><Relationship Id="rId1" Type="http://schemas.openxmlformats.org/officeDocument/2006/relationships/slideLayout" Target="../slideLayouts/slideLayout2.xml"/><Relationship Id="rId5" Type="http://schemas.openxmlformats.org/officeDocument/2006/relationships/image" Target="../media/image34.png"/><Relationship Id="rId4" Type="http://schemas.openxmlformats.org/officeDocument/2006/relationships/image" Target="../media/image33.png"/></Relationships>
</file>

<file path=ppt/slides/_rels/slide2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25.png"/></Relationships>
</file>

<file path=ppt/slides/_rels/slide3.xml.rels><?xml version="1.0" encoding="UTF-8" standalone="yes"?>
<Relationships xmlns="http://schemas.openxmlformats.org/package/2006/relationships"><Relationship Id="rId8" Type="http://schemas.openxmlformats.org/officeDocument/2006/relationships/oleObject" Target="../embeddings/oleObject1.bin"/><Relationship Id="rId3" Type="http://schemas.openxmlformats.org/officeDocument/2006/relationships/notesSlide" Target="../notesSlides/notesSlide1.xml"/><Relationship Id="rId7" Type="http://schemas.openxmlformats.org/officeDocument/2006/relationships/image" Target="../media/image5.png"/><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1.jpeg"/></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1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pic>
        <p:nvPicPr>
          <p:cNvPr id="4" name="コンテンツ プレースホルダ 3" descr="nps02c.jpg"/>
          <p:cNvPicPr>
            <a:picLocks noGrp="1" noChangeAspect="1"/>
          </p:cNvPicPr>
          <p:nvPr>
            <p:ph idx="1"/>
          </p:nvPr>
        </p:nvPicPr>
        <p:blipFill>
          <a:blip r:embed="rId2"/>
          <a:stretch>
            <a:fillRect/>
          </a:stretch>
        </p:blipFill>
        <p:spPr>
          <a:xfrm>
            <a:off x="0" y="-24"/>
            <a:ext cx="9144032" cy="6858024"/>
          </a:xfrm>
        </p:spPr>
      </p:pic>
      <p:sp>
        <p:nvSpPr>
          <p:cNvPr id="5" name="テキスト ボックス 4"/>
          <p:cNvSpPr txBox="1"/>
          <p:nvPr/>
        </p:nvSpPr>
        <p:spPr>
          <a:xfrm>
            <a:off x="285720" y="1157101"/>
            <a:ext cx="9358378" cy="3108543"/>
          </a:xfrm>
          <a:prstGeom prst="rect">
            <a:avLst/>
          </a:prstGeom>
          <a:noFill/>
        </p:spPr>
        <p:txBody>
          <a:bodyPr wrap="square" rtlCol="0">
            <a:spAutoFit/>
          </a:bodyPr>
          <a:lstStyle/>
          <a:p>
            <a:r>
              <a:rPr lang="en-US" altLang="ja-JP" sz="3200" dirty="0" smtClean="0">
                <a:solidFill>
                  <a:schemeClr val="bg1"/>
                </a:solidFill>
              </a:rPr>
              <a:t>Nucleosynthesis in High-Entropy Hot Bubbles of SNe </a:t>
            </a:r>
          </a:p>
          <a:p>
            <a:r>
              <a:rPr lang="en-US" altLang="ja-JP" sz="3200" dirty="0" smtClean="0">
                <a:solidFill>
                  <a:schemeClr val="bg1"/>
                </a:solidFill>
              </a:rPr>
              <a:t>and</a:t>
            </a:r>
          </a:p>
          <a:p>
            <a:r>
              <a:rPr lang="en-US" altLang="ja-JP" sz="3200" dirty="0" smtClean="0">
                <a:solidFill>
                  <a:schemeClr val="bg1"/>
                </a:solidFill>
              </a:rPr>
              <a:t>Abundance Patterns of Extremely Metal-Poor Stars</a:t>
            </a:r>
          </a:p>
          <a:p>
            <a:r>
              <a:rPr lang="en-US" altLang="ja-JP" sz="3200" dirty="0" smtClean="0">
                <a:solidFill>
                  <a:schemeClr val="bg1"/>
                </a:solidFill>
              </a:rPr>
              <a:t>                            (Izutani &amp; Umeda,  ApJL,  Submitted)</a:t>
            </a:r>
            <a:br>
              <a:rPr lang="en-US" altLang="ja-JP" sz="3200" dirty="0" smtClean="0">
                <a:solidFill>
                  <a:schemeClr val="bg1"/>
                </a:solidFill>
              </a:rPr>
            </a:br>
            <a:endParaRPr lang="en-US" altLang="ja-JP" sz="3200" dirty="0" smtClean="0">
              <a:solidFill>
                <a:schemeClr val="bg1"/>
              </a:solidFill>
            </a:endParaRPr>
          </a:p>
          <a:p>
            <a:endParaRPr lang="en-US" altLang="ja-JP" sz="3600" dirty="0" smtClean="0">
              <a:solidFill>
                <a:schemeClr val="bg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pic>
        <p:nvPicPr>
          <p:cNvPr id="4" name="コンテンツ プレースホルダ 3" descr="nps02c.jpg"/>
          <p:cNvPicPr>
            <a:picLocks noGrp="1" noChangeAspect="1"/>
          </p:cNvPicPr>
          <p:nvPr>
            <p:ph idx="1"/>
          </p:nvPr>
        </p:nvPicPr>
        <p:blipFill>
          <a:blip r:embed="rId3"/>
          <a:stretch>
            <a:fillRect/>
          </a:stretch>
        </p:blipFill>
        <p:spPr>
          <a:xfrm>
            <a:off x="-32" y="-24"/>
            <a:ext cx="9144032" cy="6858024"/>
          </a:xfrm>
        </p:spPr>
      </p:pic>
      <p:sp>
        <p:nvSpPr>
          <p:cNvPr id="7" name="テキスト ボックス 6"/>
          <p:cNvSpPr txBox="1"/>
          <p:nvPr/>
        </p:nvSpPr>
        <p:spPr>
          <a:xfrm>
            <a:off x="1357290" y="832948"/>
            <a:ext cx="3214710" cy="461665"/>
          </a:xfrm>
          <a:prstGeom prst="rect">
            <a:avLst/>
          </a:prstGeom>
          <a:noFill/>
        </p:spPr>
        <p:txBody>
          <a:bodyPr wrap="square" rtlCol="0">
            <a:spAutoFit/>
          </a:bodyPr>
          <a:lstStyle/>
          <a:p>
            <a:r>
              <a:rPr lang="en-US" altLang="ja-JP" sz="2400" dirty="0" smtClean="0"/>
              <a:t>main</a:t>
            </a:r>
            <a:r>
              <a:rPr lang="ja-JP" altLang="en-US" sz="2400" dirty="0" smtClean="0"/>
              <a:t> </a:t>
            </a:r>
            <a:r>
              <a:rPr lang="en-US" altLang="ja-JP" sz="2400" dirty="0" smtClean="0"/>
              <a:t>r-process pattern</a:t>
            </a:r>
          </a:p>
        </p:txBody>
      </p:sp>
      <p:sp>
        <p:nvSpPr>
          <p:cNvPr id="14" name="テキスト ボックス 13"/>
          <p:cNvSpPr txBox="1"/>
          <p:nvPr/>
        </p:nvSpPr>
        <p:spPr>
          <a:xfrm>
            <a:off x="785786" y="4716860"/>
            <a:ext cx="7358114" cy="1938992"/>
          </a:xfrm>
          <a:prstGeom prst="rect">
            <a:avLst/>
          </a:prstGeom>
          <a:noFill/>
        </p:spPr>
        <p:txBody>
          <a:bodyPr wrap="square" rtlCol="0">
            <a:spAutoFit/>
          </a:bodyPr>
          <a:lstStyle/>
          <a:p>
            <a:r>
              <a:rPr lang="ja-JP" altLang="en-US" sz="2400" dirty="0" smtClean="0">
                <a:solidFill>
                  <a:schemeClr val="bg1"/>
                </a:solidFill>
              </a:rPr>
              <a:t>→</a:t>
            </a:r>
            <a:r>
              <a:rPr lang="en-US" altLang="ja-JP" sz="2400" dirty="0" smtClean="0">
                <a:solidFill>
                  <a:schemeClr val="bg1"/>
                </a:solidFill>
              </a:rPr>
              <a:t>r-process</a:t>
            </a:r>
            <a:r>
              <a:rPr lang="ja-JP" altLang="en-US" sz="2400" dirty="0" smtClean="0">
                <a:solidFill>
                  <a:schemeClr val="bg1"/>
                </a:solidFill>
              </a:rPr>
              <a:t>には少なくとも</a:t>
            </a:r>
            <a:endParaRPr lang="en-US" altLang="ja-JP" sz="2400" dirty="0" smtClean="0">
              <a:solidFill>
                <a:schemeClr val="bg1"/>
              </a:solidFill>
            </a:endParaRPr>
          </a:p>
          <a:p>
            <a:r>
              <a:rPr lang="ja-JP" altLang="en-US" sz="2400" dirty="0" smtClean="0">
                <a:solidFill>
                  <a:schemeClr val="bg1"/>
                </a:solidFill>
              </a:rPr>
              <a:t>二つの</a:t>
            </a:r>
            <a:r>
              <a:rPr lang="en-US" altLang="ja-JP" sz="2400" dirty="0" smtClean="0">
                <a:solidFill>
                  <a:schemeClr val="bg1"/>
                </a:solidFill>
              </a:rPr>
              <a:t>component</a:t>
            </a:r>
            <a:r>
              <a:rPr lang="ja-JP" altLang="en-US" sz="2400" dirty="0" smtClean="0">
                <a:solidFill>
                  <a:schemeClr val="bg1"/>
                </a:solidFill>
              </a:rPr>
              <a:t>がある。</a:t>
            </a:r>
            <a:endParaRPr lang="en-US" altLang="ja-JP" sz="2400" dirty="0" smtClean="0">
              <a:solidFill>
                <a:schemeClr val="bg1"/>
              </a:solidFill>
            </a:endParaRPr>
          </a:p>
          <a:p>
            <a:r>
              <a:rPr lang="ja-JP" altLang="en-US" sz="2400" dirty="0" smtClean="0">
                <a:solidFill>
                  <a:schemeClr val="bg1"/>
                </a:solidFill>
              </a:rPr>
              <a:t>・</a:t>
            </a:r>
            <a:r>
              <a:rPr lang="en-US" altLang="ja-JP" sz="2400" dirty="0" smtClean="0">
                <a:solidFill>
                  <a:schemeClr val="bg1"/>
                </a:solidFill>
              </a:rPr>
              <a:t>main r-process (SN ν-driven wind×?)</a:t>
            </a:r>
          </a:p>
          <a:p>
            <a:r>
              <a:rPr lang="ja-JP" altLang="en-US" sz="2400" dirty="0" smtClean="0">
                <a:solidFill>
                  <a:srgbClr val="00B0F0"/>
                </a:solidFill>
              </a:rPr>
              <a:t>・</a:t>
            </a:r>
            <a:r>
              <a:rPr lang="en-US" altLang="ja-JP" sz="2400" dirty="0" smtClean="0">
                <a:solidFill>
                  <a:srgbClr val="00B0F0"/>
                </a:solidFill>
              </a:rPr>
              <a:t>weak r-process </a:t>
            </a:r>
            <a:r>
              <a:rPr lang="en-US" altLang="ja-JP" sz="2400" dirty="0" smtClean="0">
                <a:solidFill>
                  <a:schemeClr val="bg1"/>
                </a:solidFill>
              </a:rPr>
              <a:t>(SN</a:t>
            </a:r>
            <a:r>
              <a:rPr lang="ja-JP" altLang="en-US" sz="2400" dirty="0" smtClean="0">
                <a:solidFill>
                  <a:schemeClr val="bg1"/>
                </a:solidFill>
              </a:rPr>
              <a:t>中心部のサイトと予想。</a:t>
            </a:r>
            <a:endParaRPr lang="en-US" altLang="ja-JP" sz="2400" dirty="0" smtClean="0">
              <a:solidFill>
                <a:schemeClr val="bg1"/>
              </a:solidFill>
            </a:endParaRPr>
          </a:p>
          <a:p>
            <a:r>
              <a:rPr lang="ja-JP" altLang="en-US" sz="2400" dirty="0" smtClean="0">
                <a:solidFill>
                  <a:schemeClr val="bg1"/>
                </a:solidFill>
              </a:rPr>
              <a:t>生成条件から</a:t>
            </a:r>
            <a:r>
              <a:rPr lang="en-US" altLang="ja-JP" sz="2400" dirty="0" smtClean="0">
                <a:solidFill>
                  <a:schemeClr val="bg1"/>
                </a:solidFill>
              </a:rPr>
              <a:t>SN</a:t>
            </a:r>
            <a:r>
              <a:rPr lang="ja-JP" altLang="en-US" sz="2400" dirty="0" smtClean="0">
                <a:solidFill>
                  <a:schemeClr val="bg1"/>
                </a:solidFill>
              </a:rPr>
              <a:t>メカニズムを探る。</a:t>
            </a:r>
            <a:r>
              <a:rPr lang="en-US" altLang="ja-JP" sz="2400" dirty="0" smtClean="0">
                <a:solidFill>
                  <a:schemeClr val="bg1"/>
                </a:solidFill>
              </a:rPr>
              <a:t>)</a:t>
            </a:r>
          </a:p>
        </p:txBody>
      </p:sp>
      <p:sp>
        <p:nvSpPr>
          <p:cNvPr id="19" name="テキスト ボックス 18"/>
          <p:cNvSpPr txBox="1"/>
          <p:nvPr/>
        </p:nvSpPr>
        <p:spPr>
          <a:xfrm>
            <a:off x="214282" y="71414"/>
            <a:ext cx="1500198" cy="523220"/>
          </a:xfrm>
          <a:prstGeom prst="rect">
            <a:avLst/>
          </a:prstGeom>
          <a:noFill/>
        </p:spPr>
        <p:txBody>
          <a:bodyPr wrap="square" rtlCol="0">
            <a:spAutoFit/>
          </a:bodyPr>
          <a:lstStyle/>
          <a:p>
            <a:r>
              <a:rPr kumimoji="1" lang="en-US" altLang="ja-JP" sz="2800" dirty="0" smtClean="0">
                <a:solidFill>
                  <a:schemeClr val="bg1"/>
                </a:solidFill>
              </a:rPr>
              <a:t>0. Intro</a:t>
            </a:r>
            <a:endParaRPr kumimoji="1" lang="ja-JP" altLang="en-US" sz="2800" dirty="0">
              <a:solidFill>
                <a:schemeClr val="bg1"/>
              </a:solidFill>
            </a:endParaRPr>
          </a:p>
        </p:txBody>
      </p:sp>
      <p:sp>
        <p:nvSpPr>
          <p:cNvPr id="22" name="テキスト ボックス 21"/>
          <p:cNvSpPr txBox="1"/>
          <p:nvPr/>
        </p:nvSpPr>
        <p:spPr>
          <a:xfrm>
            <a:off x="214282" y="3178260"/>
            <a:ext cx="2000264" cy="369332"/>
          </a:xfrm>
          <a:prstGeom prst="rect">
            <a:avLst/>
          </a:prstGeom>
          <a:noFill/>
        </p:spPr>
        <p:txBody>
          <a:bodyPr wrap="square" rtlCol="0">
            <a:spAutoFit/>
          </a:bodyPr>
          <a:lstStyle/>
          <a:p>
            <a:r>
              <a:rPr kumimoji="1" lang="en-US" altLang="ja-JP" dirty="0" smtClean="0"/>
              <a:t>Honda et al. 2003</a:t>
            </a:r>
            <a:endParaRPr kumimoji="1" lang="ja-JP" altLang="en-US" dirty="0"/>
          </a:p>
        </p:txBody>
      </p:sp>
      <p:pic>
        <p:nvPicPr>
          <p:cNvPr id="17" name="図 16" descr="ssr-process.bmp"/>
          <p:cNvPicPr>
            <a:picLocks noChangeAspect="1"/>
          </p:cNvPicPr>
          <p:nvPr/>
        </p:nvPicPr>
        <p:blipFill>
          <a:blip r:embed="rId4"/>
          <a:stretch>
            <a:fillRect/>
          </a:stretch>
        </p:blipFill>
        <p:spPr>
          <a:xfrm>
            <a:off x="214282" y="823448"/>
            <a:ext cx="4295775" cy="3581400"/>
          </a:xfrm>
          <a:prstGeom prst="rect">
            <a:avLst/>
          </a:prstGeom>
        </p:spPr>
      </p:pic>
      <p:sp>
        <p:nvSpPr>
          <p:cNvPr id="20" name="テキスト ボックス 19"/>
          <p:cNvSpPr txBox="1"/>
          <p:nvPr/>
        </p:nvSpPr>
        <p:spPr>
          <a:xfrm>
            <a:off x="1857356" y="3300241"/>
            <a:ext cx="2286016" cy="1200329"/>
          </a:xfrm>
          <a:prstGeom prst="rect">
            <a:avLst/>
          </a:prstGeom>
          <a:solidFill>
            <a:schemeClr val="bg1"/>
          </a:solidFill>
          <a:ln>
            <a:solidFill>
              <a:schemeClr val="tx2"/>
            </a:solidFill>
          </a:ln>
        </p:spPr>
        <p:txBody>
          <a:bodyPr wrap="square" rtlCol="0">
            <a:spAutoFit/>
          </a:bodyPr>
          <a:lstStyle/>
          <a:p>
            <a:r>
              <a:rPr lang="en-US" altLang="ja-JP" sz="2400" b="1" dirty="0" smtClean="0">
                <a:solidFill>
                  <a:srgbClr val="0070C0"/>
                </a:solidFill>
              </a:rPr>
              <a:t>r-process pattern</a:t>
            </a:r>
          </a:p>
          <a:p>
            <a:r>
              <a:rPr lang="ja-JP" altLang="en-US" sz="2400" b="1" dirty="0" smtClean="0">
                <a:solidFill>
                  <a:srgbClr val="0070C0"/>
                </a:solidFill>
              </a:rPr>
              <a:t>太陽組成</a:t>
            </a:r>
            <a:endParaRPr kumimoji="1" lang="ja-JP" altLang="en-US" sz="2400" b="1" dirty="0">
              <a:solidFill>
                <a:srgbClr val="0070C0"/>
              </a:solidFill>
            </a:endParaRPr>
          </a:p>
        </p:txBody>
      </p:sp>
      <p:sp>
        <p:nvSpPr>
          <p:cNvPr id="21" name="テキスト ボックス 20"/>
          <p:cNvSpPr txBox="1"/>
          <p:nvPr/>
        </p:nvSpPr>
        <p:spPr>
          <a:xfrm>
            <a:off x="4857752" y="928670"/>
            <a:ext cx="4071966" cy="3785652"/>
          </a:xfrm>
          <a:prstGeom prst="rect">
            <a:avLst/>
          </a:prstGeom>
          <a:noFill/>
        </p:spPr>
        <p:txBody>
          <a:bodyPr wrap="square" rtlCol="0">
            <a:spAutoFit/>
          </a:bodyPr>
          <a:lstStyle/>
          <a:p>
            <a:r>
              <a:rPr lang="ja-JP" altLang="en-US" sz="2000" dirty="0" smtClean="0">
                <a:solidFill>
                  <a:schemeClr val="bg1"/>
                </a:solidFill>
              </a:rPr>
              <a:t>＊</a:t>
            </a:r>
            <a:r>
              <a:rPr kumimoji="1" lang="en-US" altLang="ja-JP" sz="2000" dirty="0" smtClean="0">
                <a:solidFill>
                  <a:schemeClr val="bg1"/>
                </a:solidFill>
              </a:rPr>
              <a:t>EMP</a:t>
            </a:r>
            <a:r>
              <a:rPr kumimoji="1" lang="ja-JP" altLang="en-US" sz="2000" dirty="0" smtClean="0">
                <a:solidFill>
                  <a:schemeClr val="bg1"/>
                </a:solidFill>
              </a:rPr>
              <a:t>の重元素パターン</a:t>
            </a:r>
            <a:endParaRPr kumimoji="1" lang="en-US" altLang="ja-JP" sz="2000" dirty="0" smtClean="0">
              <a:solidFill>
                <a:schemeClr val="bg1"/>
              </a:solidFill>
            </a:endParaRPr>
          </a:p>
          <a:p>
            <a:r>
              <a:rPr lang="ja-JP" altLang="en-US" sz="2000" dirty="0" smtClean="0">
                <a:solidFill>
                  <a:schemeClr val="bg1"/>
                </a:solidFill>
              </a:rPr>
              <a:t>　・</a:t>
            </a:r>
            <a:r>
              <a:rPr lang="en-US" altLang="ja-JP" sz="2000" dirty="0" smtClean="0">
                <a:solidFill>
                  <a:schemeClr val="bg1"/>
                </a:solidFill>
              </a:rPr>
              <a:t>s.s.r-process pattern</a:t>
            </a:r>
            <a:r>
              <a:rPr lang="ja-JP" altLang="en-US" sz="2000" dirty="0" smtClean="0">
                <a:solidFill>
                  <a:schemeClr val="bg1"/>
                </a:solidFill>
              </a:rPr>
              <a:t>と</a:t>
            </a:r>
            <a:endParaRPr lang="en-US" altLang="ja-JP" sz="2000" dirty="0" smtClean="0">
              <a:solidFill>
                <a:schemeClr val="bg1"/>
              </a:solidFill>
            </a:endParaRPr>
          </a:p>
          <a:p>
            <a:r>
              <a:rPr lang="ja-JP" altLang="en-US" sz="2000" dirty="0" smtClean="0">
                <a:solidFill>
                  <a:schemeClr val="bg1"/>
                </a:solidFill>
              </a:rPr>
              <a:t>　重元素が一致しているもの　</a:t>
            </a:r>
            <a:endParaRPr lang="en-US" altLang="ja-JP" sz="2000" dirty="0" smtClean="0">
              <a:solidFill>
                <a:schemeClr val="bg1"/>
              </a:solidFill>
            </a:endParaRPr>
          </a:p>
          <a:p>
            <a:r>
              <a:rPr kumimoji="1" lang="ja-JP" altLang="en-US" sz="2000" dirty="0" smtClean="0">
                <a:solidFill>
                  <a:schemeClr val="bg1"/>
                </a:solidFill>
              </a:rPr>
              <a:t>　・</a:t>
            </a:r>
            <a:r>
              <a:rPr lang="ja-JP" altLang="en-US" sz="2000" dirty="0" smtClean="0">
                <a:solidFill>
                  <a:schemeClr val="bg1"/>
                </a:solidFill>
              </a:rPr>
              <a:t>軽めの元素が多いもの</a:t>
            </a:r>
            <a:endParaRPr lang="en-US" altLang="ja-JP" sz="2000" dirty="0" smtClean="0">
              <a:solidFill>
                <a:schemeClr val="bg1"/>
              </a:solidFill>
            </a:endParaRPr>
          </a:p>
          <a:p>
            <a:endParaRPr lang="en-US" altLang="ja-JP" sz="2000" dirty="0" smtClean="0">
              <a:solidFill>
                <a:schemeClr val="bg1"/>
              </a:solidFill>
            </a:endParaRPr>
          </a:p>
          <a:p>
            <a:r>
              <a:rPr lang="ja-JP" altLang="en-US" sz="2000" dirty="0" smtClean="0">
                <a:solidFill>
                  <a:schemeClr val="bg1"/>
                </a:solidFill>
              </a:rPr>
              <a:t>＊銀河化学進化</a:t>
            </a:r>
            <a:r>
              <a:rPr lang="en-US" altLang="ja-JP" sz="2000" dirty="0" smtClean="0">
                <a:solidFill>
                  <a:schemeClr val="bg1"/>
                </a:solidFill>
              </a:rPr>
              <a:t>(Travaglio+’04)</a:t>
            </a:r>
          </a:p>
          <a:p>
            <a:r>
              <a:rPr lang="en-US" altLang="ja-JP" sz="2000" dirty="0" smtClean="0">
                <a:solidFill>
                  <a:schemeClr val="bg1"/>
                </a:solidFill>
              </a:rPr>
              <a:t>Solar Sr</a:t>
            </a:r>
            <a:r>
              <a:rPr lang="ja-JP" altLang="en-US" sz="2000" dirty="0" smtClean="0">
                <a:solidFill>
                  <a:schemeClr val="bg1"/>
                </a:solidFill>
              </a:rPr>
              <a:t>の</a:t>
            </a:r>
            <a:r>
              <a:rPr lang="en-US" altLang="ja-JP" sz="2000" dirty="0" smtClean="0">
                <a:solidFill>
                  <a:schemeClr val="bg1"/>
                </a:solidFill>
              </a:rPr>
              <a:t>8%, solar Y 18%</a:t>
            </a:r>
          </a:p>
          <a:p>
            <a:r>
              <a:rPr lang="ja-JP" altLang="en-US" sz="2000" dirty="0" smtClean="0">
                <a:solidFill>
                  <a:schemeClr val="bg1"/>
                </a:solidFill>
              </a:rPr>
              <a:t>普通の</a:t>
            </a:r>
            <a:r>
              <a:rPr lang="en-US" altLang="ja-JP" sz="2000" dirty="0" smtClean="0">
                <a:solidFill>
                  <a:schemeClr val="bg1"/>
                </a:solidFill>
              </a:rPr>
              <a:t>r-process(main r-process)</a:t>
            </a:r>
            <a:r>
              <a:rPr lang="ja-JP" altLang="en-US" sz="2000" dirty="0" smtClean="0">
                <a:solidFill>
                  <a:schemeClr val="bg1"/>
                </a:solidFill>
              </a:rPr>
              <a:t>では不足。</a:t>
            </a:r>
            <a:endParaRPr lang="en-US" altLang="ja-JP" sz="2000" dirty="0" smtClean="0">
              <a:solidFill>
                <a:schemeClr val="bg1"/>
              </a:solidFill>
            </a:endParaRPr>
          </a:p>
          <a:p>
            <a:endParaRPr lang="en-US" altLang="ja-JP" sz="2000" dirty="0" smtClean="0">
              <a:solidFill>
                <a:schemeClr val="bg1"/>
              </a:solidFill>
            </a:endParaRPr>
          </a:p>
          <a:p>
            <a:pPr>
              <a:buFont typeface="Wingdings" pitchFamily="2" charset="2"/>
              <a:buChar char="u"/>
            </a:pPr>
            <a:endParaRPr lang="en-US" altLang="ja-JP" sz="2000" dirty="0" smtClean="0">
              <a:solidFill>
                <a:schemeClr val="bg1"/>
              </a:solidFill>
            </a:endParaRPr>
          </a:p>
          <a:p>
            <a:endParaRPr kumimoji="1" lang="ja-JP" altLang="en-US" sz="2000" dirty="0">
              <a:solidFill>
                <a:schemeClr val="bg1"/>
              </a:solidFill>
            </a:endParaRPr>
          </a:p>
        </p:txBody>
      </p:sp>
      <p:sp>
        <p:nvSpPr>
          <p:cNvPr id="23" name="テキスト ボックス 22"/>
          <p:cNvSpPr txBox="1"/>
          <p:nvPr/>
        </p:nvSpPr>
        <p:spPr>
          <a:xfrm>
            <a:off x="1928794" y="71414"/>
            <a:ext cx="6858016" cy="646331"/>
          </a:xfrm>
          <a:prstGeom prst="rect">
            <a:avLst/>
          </a:prstGeom>
          <a:noFill/>
        </p:spPr>
        <p:txBody>
          <a:bodyPr wrap="square" rtlCol="0">
            <a:spAutoFit/>
          </a:bodyPr>
          <a:lstStyle/>
          <a:p>
            <a:r>
              <a:rPr lang="ja-JP" altLang="en-US" sz="3600" dirty="0" smtClean="0">
                <a:solidFill>
                  <a:schemeClr val="bg1"/>
                </a:solidFill>
              </a:rPr>
              <a:t>重元素合成プロセス</a:t>
            </a:r>
            <a:r>
              <a:rPr lang="en-US" altLang="ja-JP" sz="3600" dirty="0" smtClean="0">
                <a:solidFill>
                  <a:schemeClr val="bg1"/>
                </a:solidFill>
              </a:rPr>
              <a:t>(r-process)</a:t>
            </a:r>
            <a:endParaRPr kumimoji="1" lang="ja-JP" altLang="en-US" sz="3600" dirty="0">
              <a:solidFill>
                <a:schemeClr val="bg1"/>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pic>
        <p:nvPicPr>
          <p:cNvPr id="4" name="コンテンツ プレースホルダ 3" descr="nps02c.jpg"/>
          <p:cNvPicPr>
            <a:picLocks noGrp="1" noChangeAspect="1"/>
          </p:cNvPicPr>
          <p:nvPr>
            <p:ph idx="1"/>
          </p:nvPr>
        </p:nvPicPr>
        <p:blipFill>
          <a:blip r:embed="rId3"/>
          <a:stretch>
            <a:fillRect/>
          </a:stretch>
        </p:blipFill>
        <p:spPr>
          <a:xfrm>
            <a:off x="-32" y="-24"/>
            <a:ext cx="9144032" cy="6858024"/>
          </a:xfrm>
        </p:spPr>
      </p:pic>
      <p:pic>
        <p:nvPicPr>
          <p:cNvPr id="6" name="図 5" descr="1.bmp"/>
          <p:cNvPicPr>
            <a:picLocks noChangeAspect="1"/>
          </p:cNvPicPr>
          <p:nvPr/>
        </p:nvPicPr>
        <p:blipFill>
          <a:blip r:embed="rId4"/>
          <a:stretch>
            <a:fillRect/>
          </a:stretch>
        </p:blipFill>
        <p:spPr>
          <a:xfrm>
            <a:off x="1071537" y="1724371"/>
            <a:ext cx="7210829" cy="4000528"/>
          </a:xfrm>
          <a:prstGeom prst="rect">
            <a:avLst/>
          </a:prstGeom>
        </p:spPr>
      </p:pic>
      <p:sp>
        <p:nvSpPr>
          <p:cNvPr id="8" name="テキスト ボックス 7"/>
          <p:cNvSpPr txBox="1"/>
          <p:nvPr/>
        </p:nvSpPr>
        <p:spPr>
          <a:xfrm>
            <a:off x="1857356" y="272457"/>
            <a:ext cx="6572296" cy="584775"/>
          </a:xfrm>
          <a:prstGeom prst="rect">
            <a:avLst/>
          </a:prstGeom>
          <a:noFill/>
        </p:spPr>
        <p:txBody>
          <a:bodyPr wrap="square" rtlCol="0">
            <a:spAutoFit/>
          </a:bodyPr>
          <a:lstStyle/>
          <a:p>
            <a:r>
              <a:rPr lang="en-US" altLang="ja-JP" sz="3200" dirty="0">
                <a:solidFill>
                  <a:schemeClr val="bg1"/>
                </a:solidFill>
              </a:rPr>
              <a:t>w</a:t>
            </a:r>
            <a:r>
              <a:rPr kumimoji="1" lang="en-US" altLang="ja-JP" sz="3200" dirty="0" smtClean="0">
                <a:solidFill>
                  <a:schemeClr val="bg1"/>
                </a:solidFill>
              </a:rPr>
              <a:t>eak r-process star</a:t>
            </a:r>
            <a:r>
              <a:rPr kumimoji="1" lang="ja-JP" altLang="en-US" sz="3200" dirty="0" smtClean="0">
                <a:solidFill>
                  <a:schemeClr val="bg1"/>
                </a:solidFill>
              </a:rPr>
              <a:t>の</a:t>
            </a:r>
            <a:r>
              <a:rPr lang="ja-JP" altLang="en-US" sz="3200" dirty="0" smtClean="0">
                <a:solidFill>
                  <a:schemeClr val="bg1"/>
                </a:solidFill>
              </a:rPr>
              <a:t>観測値</a:t>
            </a:r>
            <a:endParaRPr lang="en-US" altLang="ja-JP" sz="3200" dirty="0" smtClean="0">
              <a:solidFill>
                <a:schemeClr val="bg1"/>
              </a:solidFill>
            </a:endParaRPr>
          </a:p>
        </p:txBody>
      </p:sp>
      <p:sp>
        <p:nvSpPr>
          <p:cNvPr id="9" name="テキスト ボックス 8"/>
          <p:cNvSpPr txBox="1"/>
          <p:nvPr/>
        </p:nvSpPr>
        <p:spPr>
          <a:xfrm>
            <a:off x="4143372" y="5296271"/>
            <a:ext cx="1285884" cy="523220"/>
          </a:xfrm>
          <a:prstGeom prst="rect">
            <a:avLst/>
          </a:prstGeom>
          <a:solidFill>
            <a:schemeClr val="bg1"/>
          </a:solidFill>
          <a:ln>
            <a:noFill/>
          </a:ln>
        </p:spPr>
        <p:txBody>
          <a:bodyPr wrap="square" rtlCol="0">
            <a:spAutoFit/>
          </a:bodyPr>
          <a:lstStyle/>
          <a:p>
            <a:r>
              <a:rPr kumimoji="1" lang="en-US" altLang="ja-JP" sz="2800" dirty="0" smtClean="0"/>
              <a:t>[Zn/Fe]</a:t>
            </a:r>
            <a:endParaRPr kumimoji="1" lang="ja-JP" altLang="en-US" sz="2800" dirty="0"/>
          </a:p>
        </p:txBody>
      </p:sp>
      <p:sp>
        <p:nvSpPr>
          <p:cNvPr id="11" name="テキスト ボックス 10"/>
          <p:cNvSpPr txBox="1"/>
          <p:nvPr/>
        </p:nvSpPr>
        <p:spPr>
          <a:xfrm rot="16200000">
            <a:off x="553119" y="3314360"/>
            <a:ext cx="1417183" cy="523220"/>
          </a:xfrm>
          <a:prstGeom prst="rect">
            <a:avLst/>
          </a:prstGeom>
          <a:solidFill>
            <a:schemeClr val="bg1"/>
          </a:solidFill>
        </p:spPr>
        <p:txBody>
          <a:bodyPr wrap="square" rtlCol="0">
            <a:spAutoFit/>
          </a:bodyPr>
          <a:lstStyle/>
          <a:p>
            <a:r>
              <a:rPr kumimoji="1" lang="en-US" altLang="ja-JP" sz="2800" dirty="0" smtClean="0"/>
              <a:t>[Sr/Fe]</a:t>
            </a:r>
            <a:endParaRPr kumimoji="1" lang="ja-JP" altLang="en-US" sz="2800" dirty="0"/>
          </a:p>
        </p:txBody>
      </p:sp>
      <p:sp>
        <p:nvSpPr>
          <p:cNvPr id="10" name="テキスト ボックス 9"/>
          <p:cNvSpPr txBox="1"/>
          <p:nvPr/>
        </p:nvSpPr>
        <p:spPr>
          <a:xfrm>
            <a:off x="214282" y="1000108"/>
            <a:ext cx="5357850" cy="461665"/>
          </a:xfrm>
          <a:prstGeom prst="rect">
            <a:avLst/>
          </a:prstGeom>
          <a:noFill/>
        </p:spPr>
        <p:txBody>
          <a:bodyPr wrap="square" rtlCol="0">
            <a:spAutoFit/>
          </a:bodyPr>
          <a:lstStyle/>
          <a:p>
            <a:r>
              <a:rPr lang="en-US" altLang="ja-JP" sz="2400" dirty="0" smtClean="0">
                <a:solidFill>
                  <a:schemeClr val="bg1"/>
                </a:solidFill>
              </a:rPr>
              <a:t>w</a:t>
            </a:r>
            <a:r>
              <a:rPr kumimoji="1" lang="en-US" altLang="ja-JP" sz="2400" dirty="0" smtClean="0">
                <a:solidFill>
                  <a:schemeClr val="bg1"/>
                </a:solidFill>
              </a:rPr>
              <a:t>eak r-process star</a:t>
            </a:r>
            <a:r>
              <a:rPr kumimoji="1" lang="ja-JP" altLang="en-US" sz="2400" dirty="0" smtClean="0">
                <a:solidFill>
                  <a:schemeClr val="bg1"/>
                </a:solidFill>
              </a:rPr>
              <a:t>の</a:t>
            </a:r>
            <a:r>
              <a:rPr kumimoji="1" lang="en-US" altLang="ja-JP" sz="2400" dirty="0" smtClean="0">
                <a:solidFill>
                  <a:schemeClr val="bg1"/>
                </a:solidFill>
              </a:rPr>
              <a:t>[Sr/Fe] vs . [Zn/Fe] </a:t>
            </a:r>
            <a:endParaRPr kumimoji="1" lang="ja-JP" altLang="en-US" sz="2400" dirty="0">
              <a:solidFill>
                <a:schemeClr val="bg1"/>
              </a:solidFill>
            </a:endParaRPr>
          </a:p>
        </p:txBody>
      </p:sp>
      <p:sp>
        <p:nvSpPr>
          <p:cNvPr id="12" name="テキスト ボックス 11"/>
          <p:cNvSpPr txBox="1"/>
          <p:nvPr/>
        </p:nvSpPr>
        <p:spPr>
          <a:xfrm>
            <a:off x="5786446" y="2867380"/>
            <a:ext cx="1928826" cy="584775"/>
          </a:xfrm>
          <a:prstGeom prst="rect">
            <a:avLst/>
          </a:prstGeom>
          <a:noFill/>
          <a:ln>
            <a:solidFill>
              <a:schemeClr val="tx1"/>
            </a:solidFill>
          </a:ln>
        </p:spPr>
        <p:txBody>
          <a:bodyPr wrap="square" rtlCol="0">
            <a:spAutoFit/>
          </a:bodyPr>
          <a:lstStyle/>
          <a:p>
            <a:r>
              <a:rPr lang="en-US" altLang="ja-JP" sz="3200" dirty="0" smtClean="0"/>
              <a:t>HN</a:t>
            </a:r>
            <a:r>
              <a:rPr lang="ja-JP" altLang="en-US" sz="3200" dirty="0" smtClean="0"/>
              <a:t>モデル</a:t>
            </a:r>
            <a:endParaRPr kumimoji="1" lang="ja-JP" altLang="en-US" sz="3200" dirty="0"/>
          </a:p>
        </p:txBody>
      </p:sp>
      <p:sp>
        <p:nvSpPr>
          <p:cNvPr id="13" name="テキスト ボックス 12"/>
          <p:cNvSpPr txBox="1"/>
          <p:nvPr/>
        </p:nvSpPr>
        <p:spPr>
          <a:xfrm>
            <a:off x="2714612" y="2925546"/>
            <a:ext cx="1928826" cy="584775"/>
          </a:xfrm>
          <a:prstGeom prst="rect">
            <a:avLst/>
          </a:prstGeom>
          <a:noFill/>
          <a:ln>
            <a:solidFill>
              <a:schemeClr val="tx1"/>
            </a:solidFill>
          </a:ln>
        </p:spPr>
        <p:txBody>
          <a:bodyPr wrap="square" rtlCol="0">
            <a:spAutoFit/>
          </a:bodyPr>
          <a:lstStyle/>
          <a:p>
            <a:r>
              <a:rPr lang="en-US" altLang="ja-JP" sz="3200" dirty="0" smtClean="0"/>
              <a:t>SN</a:t>
            </a:r>
            <a:r>
              <a:rPr lang="ja-JP" altLang="en-US" sz="3200" dirty="0" smtClean="0"/>
              <a:t>モデル</a:t>
            </a:r>
            <a:endParaRPr lang="en-US" altLang="ja-JP" sz="3200" dirty="0" smtClean="0"/>
          </a:p>
        </p:txBody>
      </p:sp>
      <p:sp>
        <p:nvSpPr>
          <p:cNvPr id="14" name="テキスト ボックス 13"/>
          <p:cNvSpPr txBox="1"/>
          <p:nvPr/>
        </p:nvSpPr>
        <p:spPr>
          <a:xfrm>
            <a:off x="1643042" y="5786454"/>
            <a:ext cx="7858180" cy="1077218"/>
          </a:xfrm>
          <a:prstGeom prst="rect">
            <a:avLst/>
          </a:prstGeom>
          <a:noFill/>
        </p:spPr>
        <p:txBody>
          <a:bodyPr wrap="square" rtlCol="0">
            <a:spAutoFit/>
          </a:bodyPr>
          <a:lstStyle/>
          <a:p>
            <a:r>
              <a:rPr kumimoji="1" lang="en-US" altLang="ja-JP" sz="3200" dirty="0" smtClean="0">
                <a:solidFill>
                  <a:schemeClr val="bg1"/>
                </a:solidFill>
              </a:rPr>
              <a:t>Weak r</a:t>
            </a:r>
            <a:r>
              <a:rPr kumimoji="1" lang="ja-JP" altLang="en-US" sz="3200" dirty="0" smtClean="0">
                <a:solidFill>
                  <a:schemeClr val="bg1"/>
                </a:solidFill>
              </a:rPr>
              <a:t>は</a:t>
            </a:r>
            <a:r>
              <a:rPr kumimoji="1" lang="en-US" altLang="ja-JP" sz="3200" dirty="0" smtClean="0">
                <a:solidFill>
                  <a:schemeClr val="bg1"/>
                </a:solidFill>
              </a:rPr>
              <a:t>normal SN</a:t>
            </a:r>
            <a:r>
              <a:rPr kumimoji="1" lang="ja-JP" altLang="en-US" sz="3200" dirty="0" smtClean="0">
                <a:solidFill>
                  <a:schemeClr val="bg1"/>
                </a:solidFill>
              </a:rPr>
              <a:t>起源っぽい</a:t>
            </a:r>
            <a:endParaRPr kumimoji="1" lang="en-US" altLang="ja-JP" sz="3200" dirty="0" smtClean="0">
              <a:solidFill>
                <a:schemeClr val="bg1"/>
              </a:solidFill>
            </a:endParaRPr>
          </a:p>
          <a:p>
            <a:r>
              <a:rPr kumimoji="1" lang="en-US" altLang="ja-JP" sz="3200" dirty="0" smtClean="0">
                <a:solidFill>
                  <a:schemeClr val="bg1"/>
                </a:solidFill>
              </a:rPr>
              <a:t>normal SN</a:t>
            </a:r>
            <a:r>
              <a:rPr kumimoji="1" lang="ja-JP" altLang="en-US" sz="3200" dirty="0" smtClean="0">
                <a:solidFill>
                  <a:schemeClr val="bg1"/>
                </a:solidFill>
              </a:rPr>
              <a:t>で</a:t>
            </a:r>
            <a:r>
              <a:rPr lang="ja-JP" altLang="en-US" sz="3200" dirty="0" smtClean="0">
                <a:solidFill>
                  <a:schemeClr val="bg1"/>
                </a:solidFill>
              </a:rPr>
              <a:t>必要な条件は？</a:t>
            </a:r>
            <a:endParaRPr kumimoji="1" lang="ja-JP" altLang="en-US" sz="3200" dirty="0">
              <a:solidFill>
                <a:schemeClr val="bg1"/>
              </a:solidFill>
            </a:endParaRPr>
          </a:p>
        </p:txBody>
      </p:sp>
      <p:sp>
        <p:nvSpPr>
          <p:cNvPr id="15" name="テキスト ボックス 14"/>
          <p:cNvSpPr txBox="1"/>
          <p:nvPr/>
        </p:nvSpPr>
        <p:spPr>
          <a:xfrm>
            <a:off x="214282" y="71414"/>
            <a:ext cx="1500198" cy="523220"/>
          </a:xfrm>
          <a:prstGeom prst="rect">
            <a:avLst/>
          </a:prstGeom>
          <a:noFill/>
        </p:spPr>
        <p:txBody>
          <a:bodyPr wrap="square" rtlCol="0">
            <a:spAutoFit/>
          </a:bodyPr>
          <a:lstStyle/>
          <a:p>
            <a:r>
              <a:rPr kumimoji="1" lang="en-US" altLang="ja-JP" sz="2800" dirty="0" smtClean="0">
                <a:solidFill>
                  <a:schemeClr val="bg1"/>
                </a:solidFill>
              </a:rPr>
              <a:t>0. Intro</a:t>
            </a:r>
            <a:endParaRPr kumimoji="1" lang="ja-JP" altLang="en-US" sz="2800"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checkerboard(across)">
                                      <p:cBhvr>
                                        <p:cTn id="7" dur="5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checkerboard(across)">
                                      <p:cBhvr>
                                        <p:cTn id="12"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3"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pic>
        <p:nvPicPr>
          <p:cNvPr id="4" name="コンテンツ プレースホルダ 3" descr="nps02c.jpg"/>
          <p:cNvPicPr>
            <a:picLocks noGrp="1" noChangeAspect="1"/>
          </p:cNvPicPr>
          <p:nvPr>
            <p:ph idx="1"/>
          </p:nvPr>
        </p:nvPicPr>
        <p:blipFill>
          <a:blip r:embed="rId2"/>
          <a:stretch>
            <a:fillRect/>
          </a:stretch>
        </p:blipFill>
        <p:spPr>
          <a:xfrm>
            <a:off x="0" y="-24"/>
            <a:ext cx="9144032" cy="6858024"/>
          </a:xfrm>
        </p:spPr>
      </p:pic>
      <p:sp>
        <p:nvSpPr>
          <p:cNvPr id="5" name="テキスト ボックス 4"/>
          <p:cNvSpPr txBox="1"/>
          <p:nvPr/>
        </p:nvSpPr>
        <p:spPr>
          <a:xfrm>
            <a:off x="357158" y="2714620"/>
            <a:ext cx="9215502" cy="584775"/>
          </a:xfrm>
          <a:prstGeom prst="rect">
            <a:avLst/>
          </a:prstGeom>
          <a:noFill/>
        </p:spPr>
        <p:txBody>
          <a:bodyPr wrap="square" rtlCol="0">
            <a:spAutoFit/>
          </a:bodyPr>
          <a:lstStyle/>
          <a:p>
            <a:r>
              <a:rPr lang="en-US" altLang="ja-JP" sz="3200" dirty="0" smtClean="0">
                <a:solidFill>
                  <a:schemeClr val="bg1"/>
                </a:solidFill>
              </a:rPr>
              <a:t>Ⅰ</a:t>
            </a:r>
            <a:r>
              <a:rPr kumimoji="1" lang="en-US" altLang="ja-JP" sz="3200" dirty="0" smtClean="0">
                <a:solidFill>
                  <a:schemeClr val="bg1"/>
                </a:solidFill>
              </a:rPr>
              <a:t>.</a:t>
            </a:r>
            <a:r>
              <a:rPr lang="ja-JP" altLang="en-US" sz="3200" dirty="0" smtClean="0">
                <a:solidFill>
                  <a:schemeClr val="bg1"/>
                </a:solidFill>
              </a:rPr>
              <a:t>   </a:t>
            </a:r>
            <a:r>
              <a:rPr lang="en-US" altLang="ja-JP" sz="3200" dirty="0" smtClean="0">
                <a:solidFill>
                  <a:schemeClr val="bg1"/>
                </a:solidFill>
              </a:rPr>
              <a:t>Nucleosynthesis in High-Entropy Hot-Bubbles </a:t>
            </a:r>
            <a:endParaRPr kumimoji="1" lang="en-US" altLang="ja-JP" sz="3200" dirty="0" smtClean="0">
              <a:solidFill>
                <a:schemeClr val="bg1"/>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pic>
        <p:nvPicPr>
          <p:cNvPr id="4" name="コンテンツ プレースホルダ 3" descr="nps02c.jpg"/>
          <p:cNvPicPr>
            <a:picLocks noGrp="1" noChangeAspect="1"/>
          </p:cNvPicPr>
          <p:nvPr>
            <p:ph idx="1"/>
          </p:nvPr>
        </p:nvPicPr>
        <p:blipFill>
          <a:blip r:embed="rId2"/>
          <a:stretch>
            <a:fillRect/>
          </a:stretch>
        </p:blipFill>
        <p:spPr>
          <a:xfrm>
            <a:off x="0" y="0"/>
            <a:ext cx="9144032" cy="6858024"/>
          </a:xfrm>
        </p:spPr>
      </p:pic>
      <p:sp>
        <p:nvSpPr>
          <p:cNvPr id="8" name="テキスト ボックス 7"/>
          <p:cNvSpPr txBox="1"/>
          <p:nvPr/>
        </p:nvSpPr>
        <p:spPr>
          <a:xfrm>
            <a:off x="214282" y="3786190"/>
            <a:ext cx="8929718" cy="1200329"/>
          </a:xfrm>
          <a:prstGeom prst="rect">
            <a:avLst/>
          </a:prstGeom>
          <a:noFill/>
        </p:spPr>
        <p:txBody>
          <a:bodyPr wrap="square" rtlCol="0">
            <a:spAutoFit/>
          </a:bodyPr>
          <a:lstStyle/>
          <a:p>
            <a:r>
              <a:rPr kumimoji="1" lang="ja-JP" altLang="en-US" sz="2400" dirty="0" smtClean="0">
                <a:solidFill>
                  <a:schemeClr val="bg1"/>
                </a:solidFill>
              </a:rPr>
              <a:t>　</a:t>
            </a:r>
            <a:r>
              <a:rPr kumimoji="1" lang="en-US" altLang="ja-JP" sz="2400" dirty="0" smtClean="0">
                <a:solidFill>
                  <a:schemeClr val="bg1"/>
                </a:solidFill>
              </a:rPr>
              <a:t>EMP </a:t>
            </a:r>
            <a:r>
              <a:rPr kumimoji="1" lang="ja-JP" altLang="en-US" sz="2400" dirty="0" smtClean="0">
                <a:solidFill>
                  <a:schemeClr val="bg1"/>
                </a:solidFill>
              </a:rPr>
              <a:t>の</a:t>
            </a:r>
            <a:r>
              <a:rPr lang="en-US" altLang="ja-JP" sz="2400" dirty="0" smtClean="0">
                <a:solidFill>
                  <a:schemeClr val="bg1"/>
                </a:solidFill>
              </a:rPr>
              <a:t>Zn/Fe, Co/Fe</a:t>
            </a:r>
            <a:r>
              <a:rPr lang="ja-JP" altLang="en-US" sz="2400" dirty="0" smtClean="0">
                <a:solidFill>
                  <a:schemeClr val="bg1"/>
                </a:solidFill>
              </a:rPr>
              <a:t>大は本当に</a:t>
            </a:r>
            <a:r>
              <a:rPr lang="en-US" altLang="ja-JP" sz="2400" dirty="0" smtClean="0">
                <a:solidFill>
                  <a:schemeClr val="bg1"/>
                </a:solidFill>
              </a:rPr>
              <a:t>HN?</a:t>
            </a:r>
          </a:p>
          <a:p>
            <a:r>
              <a:rPr lang="ja-JP" altLang="en-US" sz="2400" dirty="0" smtClean="0">
                <a:solidFill>
                  <a:srgbClr val="FFFF00"/>
                </a:solidFill>
              </a:rPr>
              <a:t>　</a:t>
            </a:r>
            <a:r>
              <a:rPr lang="en-US" altLang="ja-JP" sz="2400" dirty="0" smtClean="0">
                <a:solidFill>
                  <a:srgbClr val="FFFF00"/>
                </a:solidFill>
              </a:rPr>
              <a:t>hot bubble</a:t>
            </a:r>
            <a:r>
              <a:rPr lang="ja-JP" altLang="en-US" sz="2400" dirty="0" smtClean="0">
                <a:solidFill>
                  <a:srgbClr val="FFFF00"/>
                </a:solidFill>
              </a:rPr>
              <a:t>の寄与も考慮すると</a:t>
            </a:r>
            <a:r>
              <a:rPr lang="en-US" altLang="ja-JP" sz="2400" dirty="0" smtClean="0">
                <a:solidFill>
                  <a:srgbClr val="FFFF00"/>
                </a:solidFill>
              </a:rPr>
              <a:t>normal SN</a:t>
            </a:r>
            <a:r>
              <a:rPr lang="ja-JP" altLang="en-US" sz="2400" dirty="0" smtClean="0">
                <a:solidFill>
                  <a:srgbClr val="FFFF00"/>
                </a:solidFill>
              </a:rPr>
              <a:t>で再現可能。</a:t>
            </a:r>
            <a:endParaRPr lang="en-US" altLang="ja-JP" sz="2400" dirty="0" smtClean="0">
              <a:solidFill>
                <a:srgbClr val="FFFF00"/>
              </a:solidFill>
            </a:endParaRPr>
          </a:p>
          <a:p>
            <a:r>
              <a:rPr lang="ja-JP" altLang="en-US" sz="2400" dirty="0" smtClean="0">
                <a:solidFill>
                  <a:srgbClr val="FFFF00"/>
                </a:solidFill>
              </a:rPr>
              <a:t>（</a:t>
            </a:r>
            <a:r>
              <a:rPr lang="en-US" altLang="ja-JP" sz="2400" dirty="0" smtClean="0">
                <a:solidFill>
                  <a:srgbClr val="FFFF00"/>
                </a:solidFill>
              </a:rPr>
              <a:t>Heger &amp; Woosley 2009</a:t>
            </a:r>
            <a:r>
              <a:rPr lang="ja-JP" altLang="en-US" sz="2400" dirty="0" smtClean="0">
                <a:solidFill>
                  <a:srgbClr val="FFFF00"/>
                </a:solidFill>
              </a:rPr>
              <a:t>）</a:t>
            </a:r>
            <a:endParaRPr lang="en-US" altLang="ja-JP" sz="2400" dirty="0" smtClean="0">
              <a:solidFill>
                <a:srgbClr val="FFFF00"/>
              </a:solidFill>
            </a:endParaRPr>
          </a:p>
        </p:txBody>
      </p:sp>
      <p:sp>
        <p:nvSpPr>
          <p:cNvPr id="16" name="テキスト ボックス 15"/>
          <p:cNvSpPr txBox="1"/>
          <p:nvPr/>
        </p:nvSpPr>
        <p:spPr>
          <a:xfrm>
            <a:off x="785786" y="5072074"/>
            <a:ext cx="7286676" cy="461665"/>
          </a:xfrm>
          <a:prstGeom prst="rect">
            <a:avLst/>
          </a:prstGeom>
          <a:noFill/>
        </p:spPr>
        <p:txBody>
          <a:bodyPr wrap="square" rtlCol="0">
            <a:spAutoFit/>
          </a:bodyPr>
          <a:lstStyle/>
          <a:p>
            <a:r>
              <a:rPr lang="en-US" altLang="ja-JP" sz="2400" dirty="0" smtClean="0">
                <a:solidFill>
                  <a:schemeClr val="bg1"/>
                </a:solidFill>
              </a:rPr>
              <a:t>EMP</a:t>
            </a:r>
            <a:r>
              <a:rPr lang="ja-JP" altLang="en-US" sz="2400" dirty="0" smtClean="0">
                <a:solidFill>
                  <a:schemeClr val="bg1"/>
                </a:solidFill>
              </a:rPr>
              <a:t>の</a:t>
            </a:r>
            <a:r>
              <a:rPr lang="en-US" altLang="ja-JP" sz="2400" dirty="0" smtClean="0">
                <a:solidFill>
                  <a:schemeClr val="bg1"/>
                </a:solidFill>
              </a:rPr>
              <a:t>normal SN</a:t>
            </a:r>
            <a:r>
              <a:rPr lang="ja-JP" altLang="en-US" sz="2400" dirty="0" smtClean="0">
                <a:solidFill>
                  <a:schemeClr val="bg1"/>
                </a:solidFill>
              </a:rPr>
              <a:t>による再現の可能性を考察する。</a:t>
            </a:r>
            <a:endParaRPr kumimoji="1" lang="ja-JP" altLang="en-US" sz="2400" dirty="0">
              <a:solidFill>
                <a:schemeClr val="bg1"/>
              </a:solidFill>
            </a:endParaRPr>
          </a:p>
        </p:txBody>
      </p:sp>
      <p:pic>
        <p:nvPicPr>
          <p:cNvPr id="17" name="図 16" descr="1.bmp"/>
          <p:cNvPicPr>
            <a:picLocks noChangeAspect="1"/>
          </p:cNvPicPr>
          <p:nvPr/>
        </p:nvPicPr>
        <p:blipFill>
          <a:blip r:embed="rId3"/>
          <a:stretch>
            <a:fillRect/>
          </a:stretch>
        </p:blipFill>
        <p:spPr>
          <a:xfrm>
            <a:off x="214282" y="857231"/>
            <a:ext cx="6000792" cy="2756839"/>
          </a:xfrm>
          <a:prstGeom prst="rect">
            <a:avLst/>
          </a:prstGeom>
        </p:spPr>
      </p:pic>
      <p:sp>
        <p:nvSpPr>
          <p:cNvPr id="9" name="テキスト ボックス 8"/>
          <p:cNvSpPr txBox="1"/>
          <p:nvPr/>
        </p:nvSpPr>
        <p:spPr>
          <a:xfrm>
            <a:off x="214282" y="71414"/>
            <a:ext cx="2071702" cy="523220"/>
          </a:xfrm>
          <a:prstGeom prst="rect">
            <a:avLst/>
          </a:prstGeom>
          <a:noFill/>
        </p:spPr>
        <p:txBody>
          <a:bodyPr wrap="square" rtlCol="0">
            <a:spAutoFit/>
          </a:bodyPr>
          <a:lstStyle/>
          <a:p>
            <a:r>
              <a:rPr kumimoji="1" lang="en-US" altLang="ja-JP" sz="2800" dirty="0" smtClean="0">
                <a:solidFill>
                  <a:schemeClr val="bg1"/>
                </a:solidFill>
              </a:rPr>
              <a:t>Ⅰ</a:t>
            </a:r>
            <a:r>
              <a:rPr lang="en-US" altLang="ja-JP" sz="2800" dirty="0" smtClean="0">
                <a:solidFill>
                  <a:schemeClr val="bg1"/>
                </a:solidFill>
              </a:rPr>
              <a:t>. Fe-peak</a:t>
            </a:r>
            <a:endParaRPr kumimoji="1" lang="ja-JP" altLang="en-US" sz="2800" dirty="0">
              <a:solidFill>
                <a:schemeClr val="bg1"/>
              </a:solidFill>
            </a:endParaRPr>
          </a:p>
        </p:txBody>
      </p:sp>
      <p:sp>
        <p:nvSpPr>
          <p:cNvPr id="10" name="テキスト ボックス 9"/>
          <p:cNvSpPr txBox="1"/>
          <p:nvPr/>
        </p:nvSpPr>
        <p:spPr>
          <a:xfrm>
            <a:off x="3143240" y="16353"/>
            <a:ext cx="5000660" cy="769441"/>
          </a:xfrm>
          <a:prstGeom prst="rect">
            <a:avLst/>
          </a:prstGeom>
          <a:noFill/>
        </p:spPr>
        <p:txBody>
          <a:bodyPr wrap="square" rtlCol="0">
            <a:spAutoFit/>
          </a:bodyPr>
          <a:lstStyle/>
          <a:p>
            <a:r>
              <a:rPr kumimoji="1" lang="en-US" altLang="ja-JP" sz="4400" dirty="0" smtClean="0">
                <a:solidFill>
                  <a:schemeClr val="bg1"/>
                </a:solidFill>
              </a:rPr>
              <a:t>Remind</a:t>
            </a:r>
            <a:endParaRPr kumimoji="1" lang="ja-JP" altLang="en-US" sz="4400" dirty="0">
              <a:solidFill>
                <a:schemeClr val="bg1"/>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pic>
        <p:nvPicPr>
          <p:cNvPr id="4" name="コンテンツ プレースホルダ 3" descr="nps02c.jpg"/>
          <p:cNvPicPr>
            <a:picLocks noGrp="1" noChangeAspect="1"/>
          </p:cNvPicPr>
          <p:nvPr>
            <p:ph idx="1"/>
          </p:nvPr>
        </p:nvPicPr>
        <p:blipFill>
          <a:blip r:embed="rId4"/>
          <a:stretch>
            <a:fillRect/>
          </a:stretch>
        </p:blipFill>
        <p:spPr>
          <a:xfrm>
            <a:off x="0" y="-24"/>
            <a:ext cx="9144032" cy="6858024"/>
          </a:xfrm>
        </p:spPr>
      </p:pic>
      <p:pic>
        <p:nvPicPr>
          <p:cNvPr id="5" name="Picture 35"/>
          <p:cNvPicPr>
            <a:picLocks noChangeAspect="1" noChangeArrowheads="1"/>
          </p:cNvPicPr>
          <p:nvPr/>
        </p:nvPicPr>
        <p:blipFill>
          <a:blip r:embed="rId5"/>
          <a:srcRect/>
          <a:stretch>
            <a:fillRect/>
          </a:stretch>
        </p:blipFill>
        <p:spPr bwMode="auto">
          <a:xfrm>
            <a:off x="542925" y="2214554"/>
            <a:ext cx="4029075" cy="4095750"/>
          </a:xfrm>
          <a:prstGeom prst="rect">
            <a:avLst/>
          </a:prstGeom>
          <a:noFill/>
          <a:ln w="9525">
            <a:noFill/>
            <a:miter lim="800000"/>
            <a:headEnd/>
            <a:tailEnd/>
          </a:ln>
          <a:effectLst/>
        </p:spPr>
      </p:pic>
      <p:graphicFrame>
        <p:nvGraphicFramePr>
          <p:cNvPr id="6" name="オブジェクト 5"/>
          <p:cNvGraphicFramePr>
            <a:graphicFrameLocks noChangeAspect="1"/>
          </p:cNvGraphicFramePr>
          <p:nvPr/>
        </p:nvGraphicFramePr>
        <p:xfrm>
          <a:off x="1071538" y="2393149"/>
          <a:ext cx="500066" cy="250033"/>
        </p:xfrm>
        <a:graphic>
          <a:graphicData uri="http://schemas.openxmlformats.org/presentationml/2006/ole">
            <p:oleObj spid="_x0000_s96258" name="数式" r:id="rId6" imgW="355320" imgH="177480" progId="Equation.3">
              <p:embed/>
            </p:oleObj>
          </a:graphicData>
        </a:graphic>
      </p:graphicFrame>
      <p:graphicFrame>
        <p:nvGraphicFramePr>
          <p:cNvPr id="7" name="オブジェクト 6"/>
          <p:cNvGraphicFramePr>
            <a:graphicFrameLocks noChangeAspect="1"/>
          </p:cNvGraphicFramePr>
          <p:nvPr/>
        </p:nvGraphicFramePr>
        <p:xfrm>
          <a:off x="2686066" y="2262208"/>
          <a:ext cx="428628" cy="240032"/>
        </p:xfrm>
        <a:graphic>
          <a:graphicData uri="http://schemas.openxmlformats.org/presentationml/2006/ole">
            <p:oleObj spid="_x0000_s96259" name="数式" r:id="rId7" imgW="317160" imgH="177480" progId="Equation.3">
              <p:embed/>
            </p:oleObj>
          </a:graphicData>
        </a:graphic>
      </p:graphicFrame>
      <p:graphicFrame>
        <p:nvGraphicFramePr>
          <p:cNvPr id="8" name="オブジェクト 7"/>
          <p:cNvGraphicFramePr>
            <a:graphicFrameLocks noChangeAspect="1"/>
          </p:cNvGraphicFramePr>
          <p:nvPr/>
        </p:nvGraphicFramePr>
        <p:xfrm>
          <a:off x="3614759" y="2762274"/>
          <a:ext cx="428628" cy="285752"/>
        </p:xfrm>
        <a:graphic>
          <a:graphicData uri="http://schemas.openxmlformats.org/presentationml/2006/ole">
            <p:oleObj spid="_x0000_s96260" name="数式" r:id="rId8" imgW="266400" imgH="177480" progId="Equation.3">
              <p:embed/>
            </p:oleObj>
          </a:graphicData>
        </a:graphic>
      </p:graphicFrame>
      <p:graphicFrame>
        <p:nvGraphicFramePr>
          <p:cNvPr id="9" name="オブジェクト 8"/>
          <p:cNvGraphicFramePr>
            <a:graphicFrameLocks noChangeAspect="1"/>
          </p:cNvGraphicFramePr>
          <p:nvPr/>
        </p:nvGraphicFramePr>
        <p:xfrm>
          <a:off x="3900511" y="2190770"/>
          <a:ext cx="469450" cy="285752"/>
        </p:xfrm>
        <a:graphic>
          <a:graphicData uri="http://schemas.openxmlformats.org/presentationml/2006/ole">
            <p:oleObj spid="_x0000_s96261" name="数式" r:id="rId9" imgW="291960" imgH="177480" progId="Equation.3">
              <p:embed/>
            </p:oleObj>
          </a:graphicData>
        </a:graphic>
      </p:graphicFrame>
      <p:graphicFrame>
        <p:nvGraphicFramePr>
          <p:cNvPr id="10" name="オブジェクト 9"/>
          <p:cNvGraphicFramePr>
            <a:graphicFrameLocks noChangeAspect="1"/>
          </p:cNvGraphicFramePr>
          <p:nvPr/>
        </p:nvGraphicFramePr>
        <p:xfrm>
          <a:off x="2471750" y="2976588"/>
          <a:ext cx="612325" cy="285752"/>
        </p:xfrm>
        <a:graphic>
          <a:graphicData uri="http://schemas.openxmlformats.org/presentationml/2006/ole">
            <p:oleObj spid="_x0000_s96262" name="数式" r:id="rId10" imgW="380880" imgH="177480" progId="Equation.3">
              <p:embed/>
            </p:oleObj>
          </a:graphicData>
        </a:graphic>
      </p:graphicFrame>
      <p:graphicFrame>
        <p:nvGraphicFramePr>
          <p:cNvPr id="11" name="オブジェクト 10"/>
          <p:cNvGraphicFramePr>
            <a:graphicFrameLocks noChangeAspect="1"/>
          </p:cNvGraphicFramePr>
          <p:nvPr/>
        </p:nvGraphicFramePr>
        <p:xfrm>
          <a:off x="1257305" y="3690968"/>
          <a:ext cx="357190" cy="257971"/>
        </p:xfrm>
        <a:graphic>
          <a:graphicData uri="http://schemas.openxmlformats.org/presentationml/2006/ole">
            <p:oleObj spid="_x0000_s96263" name="数式" r:id="rId11" imgW="228600" imgH="164880" progId="Equation.3">
              <p:embed/>
            </p:oleObj>
          </a:graphicData>
        </a:graphic>
      </p:graphicFrame>
      <p:graphicFrame>
        <p:nvGraphicFramePr>
          <p:cNvPr id="12" name="オブジェクト 11"/>
          <p:cNvGraphicFramePr>
            <a:graphicFrameLocks noChangeAspect="1"/>
          </p:cNvGraphicFramePr>
          <p:nvPr/>
        </p:nvGraphicFramePr>
        <p:xfrm>
          <a:off x="2686065" y="4048158"/>
          <a:ext cx="285752" cy="247652"/>
        </p:xfrm>
        <a:graphic>
          <a:graphicData uri="http://schemas.openxmlformats.org/presentationml/2006/ole">
            <p:oleObj spid="_x0000_s96264" name="数式" r:id="rId12" imgW="190440" imgH="164880" progId="Equation.3">
              <p:embed/>
            </p:oleObj>
          </a:graphicData>
        </a:graphic>
      </p:graphicFrame>
      <p:graphicFrame>
        <p:nvGraphicFramePr>
          <p:cNvPr id="13" name="オブジェクト 12"/>
          <p:cNvGraphicFramePr>
            <a:graphicFrameLocks noChangeAspect="1"/>
          </p:cNvGraphicFramePr>
          <p:nvPr/>
        </p:nvGraphicFramePr>
        <p:xfrm>
          <a:off x="2471751" y="5262604"/>
          <a:ext cx="571504" cy="277093"/>
        </p:xfrm>
        <a:graphic>
          <a:graphicData uri="http://schemas.openxmlformats.org/presentationml/2006/ole">
            <p:oleObj spid="_x0000_s96265" name="数式" r:id="rId13" imgW="419040" imgH="203040" progId="Equation.3">
              <p:embed/>
            </p:oleObj>
          </a:graphicData>
        </a:graphic>
      </p:graphicFrame>
      <p:sp>
        <p:nvSpPr>
          <p:cNvPr id="14" name="正方形/長方形 13"/>
          <p:cNvSpPr/>
          <p:nvPr/>
        </p:nvSpPr>
        <p:spPr>
          <a:xfrm>
            <a:off x="1757371" y="2262208"/>
            <a:ext cx="45719" cy="3857652"/>
          </a:xfrm>
          <a:prstGeom prst="rect">
            <a:avLst/>
          </a:prstGeom>
          <a:solidFill>
            <a:schemeClr val="accent5">
              <a:lumMod val="75000"/>
            </a:schemeClr>
          </a:solidFill>
          <a:ln>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7" name="左右矢印 16"/>
          <p:cNvSpPr/>
          <p:nvPr/>
        </p:nvSpPr>
        <p:spPr>
          <a:xfrm>
            <a:off x="500034" y="1928802"/>
            <a:ext cx="1314431" cy="142876"/>
          </a:xfrm>
          <a:prstGeom prst="leftRightArrow">
            <a:avLst>
              <a:gd name="adj1" fmla="val 82507"/>
              <a:gd name="adj2" fmla="val 50000"/>
            </a:avLst>
          </a:prstGeom>
          <a:solidFill>
            <a:schemeClr val="accent5">
              <a:lumMod val="75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bg1">
                  <a:lumMod val="75000"/>
                </a:schemeClr>
              </a:solidFill>
            </a:endParaRPr>
          </a:p>
        </p:txBody>
      </p:sp>
      <p:sp>
        <p:nvSpPr>
          <p:cNvPr id="18" name="テキスト ボックス 17"/>
          <p:cNvSpPr txBox="1"/>
          <p:nvPr/>
        </p:nvSpPr>
        <p:spPr>
          <a:xfrm>
            <a:off x="71406" y="1026367"/>
            <a:ext cx="3571900" cy="830997"/>
          </a:xfrm>
          <a:prstGeom prst="rect">
            <a:avLst/>
          </a:prstGeom>
          <a:noFill/>
        </p:spPr>
        <p:txBody>
          <a:bodyPr wrap="square" rtlCol="0">
            <a:spAutoFit/>
          </a:bodyPr>
          <a:lstStyle/>
          <a:p>
            <a:r>
              <a:rPr kumimoji="1" lang="en-US" altLang="ja-JP" sz="2400" b="1" dirty="0" smtClean="0">
                <a:solidFill>
                  <a:schemeClr val="bg1"/>
                </a:solidFill>
              </a:rPr>
              <a:t>Ye=0.45, 0.46, 0.47,….,0.50,</a:t>
            </a:r>
          </a:p>
          <a:p>
            <a:r>
              <a:rPr lang="en-US" altLang="ja-JP" sz="2400" b="1" dirty="0" smtClean="0">
                <a:solidFill>
                  <a:schemeClr val="bg1"/>
                </a:solidFill>
              </a:rPr>
              <a:t>0.51, 0.52….0.55</a:t>
            </a:r>
            <a:endParaRPr kumimoji="1" lang="ja-JP" altLang="en-US" sz="2400" b="1" dirty="0">
              <a:solidFill>
                <a:schemeClr val="bg1"/>
              </a:solidFill>
            </a:endParaRPr>
          </a:p>
        </p:txBody>
      </p:sp>
      <p:sp>
        <p:nvSpPr>
          <p:cNvPr id="19" name="テキスト ボックス 18"/>
          <p:cNvSpPr txBox="1"/>
          <p:nvPr/>
        </p:nvSpPr>
        <p:spPr>
          <a:xfrm>
            <a:off x="828677" y="2895897"/>
            <a:ext cx="714380" cy="461665"/>
          </a:xfrm>
          <a:prstGeom prst="rect">
            <a:avLst/>
          </a:prstGeom>
          <a:noFill/>
        </p:spPr>
        <p:txBody>
          <a:bodyPr wrap="square" rtlCol="0">
            <a:spAutoFit/>
          </a:bodyPr>
          <a:lstStyle/>
          <a:p>
            <a:r>
              <a:rPr lang="en-US" altLang="ja-JP" sz="2400" b="1" dirty="0" smtClean="0"/>
              <a:t>ΔM</a:t>
            </a:r>
            <a:endParaRPr kumimoji="1" lang="ja-JP" altLang="en-US" sz="2400" b="1" dirty="0"/>
          </a:p>
        </p:txBody>
      </p:sp>
      <p:sp>
        <p:nvSpPr>
          <p:cNvPr id="20" name="テキスト ボックス 19"/>
          <p:cNvSpPr txBox="1"/>
          <p:nvPr/>
        </p:nvSpPr>
        <p:spPr>
          <a:xfrm>
            <a:off x="3357554" y="214290"/>
            <a:ext cx="6643734" cy="646331"/>
          </a:xfrm>
          <a:prstGeom prst="rect">
            <a:avLst/>
          </a:prstGeom>
          <a:noFill/>
        </p:spPr>
        <p:txBody>
          <a:bodyPr wrap="square" rtlCol="0">
            <a:spAutoFit/>
          </a:bodyPr>
          <a:lstStyle/>
          <a:p>
            <a:r>
              <a:rPr lang="ja-JP" altLang="en-US" sz="3600" dirty="0" smtClean="0">
                <a:solidFill>
                  <a:schemeClr val="bg1"/>
                </a:solidFill>
              </a:rPr>
              <a:t>計算手法　　</a:t>
            </a:r>
            <a:endParaRPr kumimoji="1" lang="ja-JP" altLang="en-US" sz="2400" dirty="0">
              <a:solidFill>
                <a:schemeClr val="bg1"/>
              </a:solidFill>
            </a:endParaRPr>
          </a:p>
        </p:txBody>
      </p:sp>
      <p:sp>
        <p:nvSpPr>
          <p:cNvPr id="22" name="テキスト ボックス 21"/>
          <p:cNvSpPr txBox="1"/>
          <p:nvPr/>
        </p:nvSpPr>
        <p:spPr>
          <a:xfrm>
            <a:off x="285720" y="0"/>
            <a:ext cx="4071966" cy="523220"/>
          </a:xfrm>
          <a:prstGeom prst="rect">
            <a:avLst/>
          </a:prstGeom>
          <a:noFill/>
        </p:spPr>
        <p:txBody>
          <a:bodyPr wrap="square" rtlCol="0">
            <a:spAutoFit/>
          </a:bodyPr>
          <a:lstStyle/>
          <a:p>
            <a:r>
              <a:rPr lang="en-US" altLang="ja-JP" sz="2800" dirty="0" smtClean="0">
                <a:solidFill>
                  <a:schemeClr val="bg1"/>
                </a:solidFill>
              </a:rPr>
              <a:t>Ⅰ.Fe-peak</a:t>
            </a:r>
            <a:endParaRPr kumimoji="1" lang="ja-JP" altLang="en-US" sz="2800" dirty="0">
              <a:solidFill>
                <a:schemeClr val="bg1"/>
              </a:solidFill>
            </a:endParaRPr>
          </a:p>
        </p:txBody>
      </p:sp>
      <p:sp>
        <p:nvSpPr>
          <p:cNvPr id="23" name="正方形/長方形 22"/>
          <p:cNvSpPr/>
          <p:nvPr/>
        </p:nvSpPr>
        <p:spPr>
          <a:xfrm>
            <a:off x="1228708" y="4643446"/>
            <a:ext cx="1128714" cy="357190"/>
          </a:xfrm>
          <a:prstGeom prst="rect">
            <a:avLst/>
          </a:prstGeom>
          <a:solidFill>
            <a:schemeClr val="bg1"/>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4" name="テキスト ボックス 23"/>
          <p:cNvSpPr txBox="1"/>
          <p:nvPr/>
        </p:nvSpPr>
        <p:spPr>
          <a:xfrm>
            <a:off x="1214414" y="4643446"/>
            <a:ext cx="1285884" cy="400110"/>
          </a:xfrm>
          <a:prstGeom prst="rect">
            <a:avLst/>
          </a:prstGeom>
          <a:noFill/>
          <a:ln>
            <a:noFill/>
          </a:ln>
        </p:spPr>
        <p:txBody>
          <a:bodyPr wrap="square" rtlCol="0">
            <a:spAutoFit/>
          </a:bodyPr>
          <a:lstStyle/>
          <a:p>
            <a:r>
              <a:rPr kumimoji="1" lang="en-US" altLang="ja-JP" sz="2000" dirty="0" smtClean="0"/>
              <a:t>Mass-cut</a:t>
            </a:r>
            <a:endParaRPr kumimoji="1" lang="ja-JP" altLang="en-US" sz="2000" dirty="0"/>
          </a:p>
        </p:txBody>
      </p:sp>
      <p:sp>
        <p:nvSpPr>
          <p:cNvPr id="26" name="テキスト ボックス 25"/>
          <p:cNvSpPr txBox="1"/>
          <p:nvPr/>
        </p:nvSpPr>
        <p:spPr>
          <a:xfrm>
            <a:off x="1571604" y="6357958"/>
            <a:ext cx="2286016" cy="369332"/>
          </a:xfrm>
          <a:prstGeom prst="rect">
            <a:avLst/>
          </a:prstGeom>
          <a:noFill/>
        </p:spPr>
        <p:txBody>
          <a:bodyPr wrap="square" rtlCol="0">
            <a:spAutoFit/>
          </a:bodyPr>
          <a:lstStyle/>
          <a:p>
            <a:r>
              <a:rPr lang="ja-JP" altLang="en-US" dirty="0" smtClean="0">
                <a:solidFill>
                  <a:schemeClr val="bg1"/>
                </a:solidFill>
              </a:rPr>
              <a:t>質量座標（太陽質量）</a:t>
            </a:r>
            <a:endParaRPr kumimoji="1" lang="ja-JP" altLang="en-US" dirty="0">
              <a:solidFill>
                <a:schemeClr val="bg1"/>
              </a:solidFill>
            </a:endParaRPr>
          </a:p>
        </p:txBody>
      </p:sp>
      <p:sp>
        <p:nvSpPr>
          <p:cNvPr id="27" name="テキスト ボックス 26"/>
          <p:cNvSpPr txBox="1"/>
          <p:nvPr/>
        </p:nvSpPr>
        <p:spPr>
          <a:xfrm>
            <a:off x="38469" y="2857496"/>
            <a:ext cx="461665" cy="2571768"/>
          </a:xfrm>
          <a:prstGeom prst="rect">
            <a:avLst/>
          </a:prstGeom>
          <a:noFill/>
        </p:spPr>
        <p:txBody>
          <a:bodyPr vert="eaVert" wrap="square" rtlCol="0">
            <a:spAutoFit/>
          </a:bodyPr>
          <a:lstStyle/>
          <a:p>
            <a:r>
              <a:rPr kumimoji="1" lang="ja-JP" altLang="en-US" dirty="0" smtClean="0">
                <a:solidFill>
                  <a:schemeClr val="bg1"/>
                </a:solidFill>
              </a:rPr>
              <a:t>質量分布</a:t>
            </a:r>
            <a:endParaRPr kumimoji="1" lang="ja-JP" altLang="en-US" dirty="0">
              <a:solidFill>
                <a:schemeClr val="bg1"/>
              </a:solidFill>
            </a:endParaRPr>
          </a:p>
        </p:txBody>
      </p:sp>
      <p:sp>
        <p:nvSpPr>
          <p:cNvPr id="28" name="下カーブ矢印 27"/>
          <p:cNvSpPr/>
          <p:nvPr/>
        </p:nvSpPr>
        <p:spPr>
          <a:xfrm>
            <a:off x="1357290" y="2571744"/>
            <a:ext cx="1144714" cy="428628"/>
          </a:xfrm>
          <a:prstGeom prst="curvedDown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solidFill>
            </a:endParaRPr>
          </a:p>
        </p:txBody>
      </p:sp>
      <p:sp>
        <p:nvSpPr>
          <p:cNvPr id="29" name="テキスト ボックス 28"/>
          <p:cNvSpPr txBox="1"/>
          <p:nvPr/>
        </p:nvSpPr>
        <p:spPr>
          <a:xfrm>
            <a:off x="2143108" y="3214686"/>
            <a:ext cx="2143140" cy="954107"/>
          </a:xfrm>
          <a:prstGeom prst="rect">
            <a:avLst/>
          </a:prstGeom>
          <a:noFill/>
        </p:spPr>
        <p:txBody>
          <a:bodyPr wrap="square" rtlCol="0">
            <a:spAutoFit/>
          </a:bodyPr>
          <a:lstStyle/>
          <a:p>
            <a:r>
              <a:rPr kumimoji="1" lang="ja-JP" altLang="en-US" sz="2800" dirty="0" smtClean="0"/>
              <a:t>宇宙空間に放出される</a:t>
            </a:r>
            <a:endParaRPr kumimoji="1" lang="ja-JP" altLang="en-US" sz="2800" dirty="0"/>
          </a:p>
        </p:txBody>
      </p:sp>
      <p:sp>
        <p:nvSpPr>
          <p:cNvPr id="30" name="テキスト ボックス 29"/>
          <p:cNvSpPr txBox="1"/>
          <p:nvPr/>
        </p:nvSpPr>
        <p:spPr>
          <a:xfrm>
            <a:off x="4714876" y="928670"/>
            <a:ext cx="4500594" cy="5655394"/>
          </a:xfrm>
          <a:prstGeom prst="rect">
            <a:avLst/>
          </a:prstGeom>
          <a:noFill/>
        </p:spPr>
        <p:txBody>
          <a:bodyPr wrap="square" rtlCol="0">
            <a:spAutoFit/>
          </a:bodyPr>
          <a:lstStyle/>
          <a:p>
            <a:pPr>
              <a:lnSpc>
                <a:spcPts val="2900"/>
              </a:lnSpc>
            </a:pPr>
            <a:r>
              <a:rPr kumimoji="1" lang="en-US" altLang="ja-JP" sz="2400" dirty="0" smtClean="0">
                <a:solidFill>
                  <a:schemeClr val="bg1"/>
                </a:solidFill>
              </a:rPr>
              <a:t>[</a:t>
            </a:r>
            <a:r>
              <a:rPr kumimoji="1" lang="ja-JP" altLang="en-US" sz="2400" dirty="0" smtClean="0">
                <a:solidFill>
                  <a:schemeClr val="bg1"/>
                </a:solidFill>
              </a:rPr>
              <a:t>鉄コア付近の</a:t>
            </a:r>
            <a:r>
              <a:rPr kumimoji="1" lang="en-US" altLang="ja-JP" sz="2400" dirty="0" smtClean="0">
                <a:solidFill>
                  <a:schemeClr val="bg1"/>
                </a:solidFill>
              </a:rPr>
              <a:t>hot bubble</a:t>
            </a:r>
            <a:r>
              <a:rPr kumimoji="1" lang="ja-JP" altLang="en-US" sz="2400" dirty="0" smtClean="0">
                <a:solidFill>
                  <a:schemeClr val="bg1"/>
                </a:solidFill>
              </a:rPr>
              <a:t>成分</a:t>
            </a:r>
            <a:r>
              <a:rPr kumimoji="1" lang="en-US" altLang="ja-JP" sz="2400" dirty="0" smtClean="0">
                <a:solidFill>
                  <a:schemeClr val="bg1"/>
                </a:solidFill>
              </a:rPr>
              <a:t>]</a:t>
            </a:r>
          </a:p>
          <a:p>
            <a:pPr>
              <a:lnSpc>
                <a:spcPts val="2900"/>
              </a:lnSpc>
            </a:pPr>
            <a:r>
              <a:rPr kumimoji="1" lang="ja-JP" altLang="en-US" sz="2400" dirty="0" smtClean="0">
                <a:solidFill>
                  <a:schemeClr val="bg1"/>
                </a:solidFill>
              </a:rPr>
              <a:t>・</a:t>
            </a:r>
            <a:r>
              <a:rPr kumimoji="1" lang="en-US" altLang="ja-JP" sz="2400" dirty="0" smtClean="0">
                <a:solidFill>
                  <a:schemeClr val="bg1"/>
                </a:solidFill>
              </a:rPr>
              <a:t>mass-cut</a:t>
            </a:r>
            <a:r>
              <a:rPr kumimoji="1" lang="ja-JP" altLang="en-US" sz="2400" dirty="0" smtClean="0">
                <a:solidFill>
                  <a:schemeClr val="bg1"/>
                </a:solidFill>
              </a:rPr>
              <a:t>の内側</a:t>
            </a:r>
            <a:r>
              <a:rPr lang="ja-JP" altLang="en-US" sz="2400" dirty="0" smtClean="0">
                <a:solidFill>
                  <a:schemeClr val="bg1"/>
                </a:solidFill>
              </a:rPr>
              <a:t>→高エントロピー</a:t>
            </a:r>
            <a:endParaRPr lang="en-US" altLang="ja-JP" sz="2400" dirty="0" smtClean="0">
              <a:solidFill>
                <a:schemeClr val="bg1"/>
              </a:solidFill>
            </a:endParaRPr>
          </a:p>
          <a:p>
            <a:pPr>
              <a:lnSpc>
                <a:spcPts val="2900"/>
              </a:lnSpc>
            </a:pPr>
            <a:endParaRPr lang="en-US" altLang="ja-JP" sz="2400" dirty="0" smtClean="0">
              <a:solidFill>
                <a:schemeClr val="bg1"/>
              </a:solidFill>
            </a:endParaRPr>
          </a:p>
          <a:p>
            <a:pPr>
              <a:lnSpc>
                <a:spcPts val="2900"/>
              </a:lnSpc>
            </a:pPr>
            <a:r>
              <a:rPr lang="ja-JP" altLang="en-US" sz="2400" dirty="0" smtClean="0">
                <a:solidFill>
                  <a:schemeClr val="bg1"/>
                </a:solidFill>
              </a:rPr>
              <a:t>・中性子過剰</a:t>
            </a:r>
            <a:endParaRPr lang="en-US" altLang="ja-JP" sz="2400" dirty="0" smtClean="0">
              <a:solidFill>
                <a:schemeClr val="bg1"/>
              </a:solidFill>
            </a:endParaRPr>
          </a:p>
          <a:p>
            <a:pPr>
              <a:lnSpc>
                <a:spcPts val="2900"/>
              </a:lnSpc>
            </a:pPr>
            <a:r>
              <a:rPr lang="ja-JP" altLang="en-US" sz="2400" dirty="0" smtClean="0">
                <a:solidFill>
                  <a:schemeClr val="bg1"/>
                </a:solidFill>
              </a:rPr>
              <a:t>　（</a:t>
            </a:r>
            <a:r>
              <a:rPr lang="en-US" altLang="ja-JP" sz="2400" dirty="0" smtClean="0">
                <a:solidFill>
                  <a:schemeClr val="bg1"/>
                </a:solidFill>
              </a:rPr>
              <a:t>Ye=0.45-0.50</a:t>
            </a:r>
            <a:r>
              <a:rPr lang="ja-JP" altLang="en-US" sz="2400" dirty="0" smtClean="0">
                <a:solidFill>
                  <a:schemeClr val="bg1"/>
                </a:solidFill>
              </a:rPr>
              <a:t>）→組成を平均</a:t>
            </a:r>
            <a:endParaRPr lang="en-US" altLang="ja-JP" sz="2400" dirty="0" smtClean="0">
              <a:solidFill>
                <a:schemeClr val="bg1"/>
              </a:solidFill>
            </a:endParaRPr>
          </a:p>
          <a:p>
            <a:pPr>
              <a:lnSpc>
                <a:spcPts val="2900"/>
              </a:lnSpc>
            </a:pPr>
            <a:r>
              <a:rPr lang="ja-JP" altLang="en-US" sz="2400" dirty="0" smtClean="0">
                <a:solidFill>
                  <a:schemeClr val="bg1"/>
                </a:solidFill>
              </a:rPr>
              <a:t>・陽子過剰</a:t>
            </a:r>
            <a:endParaRPr lang="en-US" altLang="ja-JP" sz="2400" dirty="0" smtClean="0">
              <a:solidFill>
                <a:schemeClr val="bg1"/>
              </a:solidFill>
            </a:endParaRPr>
          </a:p>
          <a:p>
            <a:pPr>
              <a:lnSpc>
                <a:spcPts val="2900"/>
              </a:lnSpc>
            </a:pPr>
            <a:r>
              <a:rPr lang="ja-JP" altLang="en-US" sz="2400" dirty="0" smtClean="0">
                <a:solidFill>
                  <a:schemeClr val="bg1"/>
                </a:solidFill>
              </a:rPr>
              <a:t>　（</a:t>
            </a:r>
            <a:r>
              <a:rPr lang="en-US" altLang="ja-JP" sz="2400" dirty="0" smtClean="0">
                <a:solidFill>
                  <a:schemeClr val="bg1"/>
                </a:solidFill>
              </a:rPr>
              <a:t>Ye=0.51-0.55</a:t>
            </a:r>
            <a:r>
              <a:rPr lang="ja-JP" altLang="en-US" sz="2400" dirty="0" smtClean="0">
                <a:solidFill>
                  <a:schemeClr val="bg1"/>
                </a:solidFill>
              </a:rPr>
              <a:t>）→組成を平均</a:t>
            </a:r>
            <a:endParaRPr lang="en-US" altLang="ja-JP" sz="2400" dirty="0" smtClean="0">
              <a:solidFill>
                <a:schemeClr val="bg1"/>
              </a:solidFill>
            </a:endParaRPr>
          </a:p>
          <a:p>
            <a:pPr>
              <a:lnSpc>
                <a:spcPts val="2900"/>
              </a:lnSpc>
            </a:pPr>
            <a:endParaRPr lang="en-US" altLang="ja-JP" sz="2400" dirty="0" smtClean="0">
              <a:solidFill>
                <a:schemeClr val="bg1"/>
              </a:solidFill>
            </a:endParaRPr>
          </a:p>
          <a:p>
            <a:pPr>
              <a:lnSpc>
                <a:spcPts val="2900"/>
              </a:lnSpc>
            </a:pPr>
            <a:r>
              <a:rPr lang="ja-JP" altLang="en-US" sz="2400" dirty="0" smtClean="0">
                <a:solidFill>
                  <a:schemeClr val="bg1"/>
                </a:solidFill>
              </a:rPr>
              <a:t>（・</a:t>
            </a:r>
            <a:r>
              <a:rPr lang="ja-JP" altLang="en-US" sz="2400" b="1" dirty="0" smtClean="0">
                <a:solidFill>
                  <a:schemeClr val="bg1"/>
                </a:solidFill>
              </a:rPr>
              <a:t>ニュートリノ反応）</a:t>
            </a:r>
            <a:endParaRPr lang="en-US" altLang="ja-JP" sz="2400" b="1" dirty="0" smtClean="0">
              <a:solidFill>
                <a:schemeClr val="bg1"/>
              </a:solidFill>
            </a:endParaRPr>
          </a:p>
          <a:p>
            <a:endParaRPr lang="en-US" altLang="ja-JP" sz="2400" dirty="0" smtClean="0">
              <a:solidFill>
                <a:srgbClr val="FFFF00"/>
              </a:solidFill>
            </a:endParaRPr>
          </a:p>
          <a:p>
            <a:r>
              <a:rPr lang="en-US" altLang="ja-JP" sz="2400" dirty="0" smtClean="0">
                <a:solidFill>
                  <a:schemeClr val="bg1"/>
                </a:solidFill>
              </a:rPr>
              <a:t>mass-cut</a:t>
            </a:r>
            <a:r>
              <a:rPr lang="ja-JP" altLang="en-US" sz="2400" dirty="0" smtClean="0">
                <a:solidFill>
                  <a:schemeClr val="bg1"/>
                </a:solidFill>
              </a:rPr>
              <a:t>の内側より</a:t>
            </a:r>
            <a:endParaRPr lang="en-US" altLang="ja-JP" sz="2400" dirty="0" smtClean="0">
              <a:solidFill>
                <a:schemeClr val="bg1"/>
              </a:solidFill>
            </a:endParaRPr>
          </a:p>
          <a:p>
            <a:r>
              <a:rPr lang="en-US" altLang="ja-JP" sz="2400" dirty="0" smtClean="0">
                <a:solidFill>
                  <a:schemeClr val="bg1"/>
                </a:solidFill>
              </a:rPr>
              <a:t>ΔM</a:t>
            </a:r>
            <a:r>
              <a:rPr lang="ja-JP" altLang="en-US" sz="2400" dirty="0" smtClean="0">
                <a:solidFill>
                  <a:schemeClr val="bg1"/>
                </a:solidFill>
              </a:rPr>
              <a:t>の質量放出</a:t>
            </a:r>
            <a:endParaRPr lang="en-US" altLang="ja-JP" sz="2400" dirty="0" smtClean="0">
              <a:solidFill>
                <a:schemeClr val="bg1"/>
              </a:solidFill>
            </a:endParaRPr>
          </a:p>
          <a:p>
            <a:r>
              <a:rPr lang="ja-JP" altLang="en-US" sz="2400" dirty="0" smtClean="0">
                <a:solidFill>
                  <a:schemeClr val="bg1"/>
                </a:solidFill>
              </a:rPr>
              <a:t>→</a:t>
            </a:r>
            <a:r>
              <a:rPr lang="ja-JP" altLang="en-US" sz="2400" b="1" dirty="0" smtClean="0">
                <a:solidFill>
                  <a:srgbClr val="FFFF00"/>
                </a:solidFill>
              </a:rPr>
              <a:t>放出物質の元素分布への</a:t>
            </a:r>
            <a:endParaRPr lang="en-US" altLang="ja-JP" sz="2400" b="1" dirty="0" smtClean="0">
              <a:solidFill>
                <a:srgbClr val="FFFF00"/>
              </a:solidFill>
            </a:endParaRPr>
          </a:p>
          <a:p>
            <a:r>
              <a:rPr lang="ja-JP" altLang="en-US" sz="2400" b="1" dirty="0" smtClean="0">
                <a:solidFill>
                  <a:srgbClr val="FFFF00"/>
                </a:solidFill>
              </a:rPr>
              <a:t>   影響</a:t>
            </a:r>
            <a:endParaRPr lang="en-US" altLang="ja-JP" sz="2400" b="1" dirty="0" smtClean="0">
              <a:solidFill>
                <a:srgbClr val="FFFF00"/>
              </a:solidFill>
            </a:endParaRPr>
          </a:p>
          <a:p>
            <a:endParaRPr lang="en-US" altLang="ja-JP" sz="2400" dirty="0" smtClean="0">
              <a:solidFill>
                <a:schemeClr val="bg1"/>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pic>
        <p:nvPicPr>
          <p:cNvPr id="4" name="コンテンツ プレースホルダ 3" descr="nps02c.jpg"/>
          <p:cNvPicPr>
            <a:picLocks noGrp="1" noChangeAspect="1"/>
          </p:cNvPicPr>
          <p:nvPr>
            <p:ph idx="1"/>
          </p:nvPr>
        </p:nvPicPr>
        <p:blipFill>
          <a:blip r:embed="rId3"/>
          <a:stretch>
            <a:fillRect/>
          </a:stretch>
        </p:blipFill>
        <p:spPr>
          <a:xfrm>
            <a:off x="0" y="-24"/>
            <a:ext cx="9144032" cy="6858024"/>
          </a:xfrm>
        </p:spPr>
      </p:pic>
      <p:sp>
        <p:nvSpPr>
          <p:cNvPr id="6" name="テキスト ボックス 5"/>
          <p:cNvSpPr txBox="1"/>
          <p:nvPr/>
        </p:nvSpPr>
        <p:spPr>
          <a:xfrm>
            <a:off x="-142908" y="-71462"/>
            <a:ext cx="3571900" cy="523220"/>
          </a:xfrm>
          <a:prstGeom prst="rect">
            <a:avLst/>
          </a:prstGeom>
          <a:noFill/>
        </p:spPr>
        <p:txBody>
          <a:bodyPr wrap="square" rtlCol="0">
            <a:spAutoFit/>
          </a:bodyPr>
          <a:lstStyle/>
          <a:p>
            <a:r>
              <a:rPr lang="en-US" altLang="ja-JP" sz="2800" dirty="0" smtClean="0">
                <a:solidFill>
                  <a:schemeClr val="bg1"/>
                </a:solidFill>
              </a:rPr>
              <a:t>Ⅰ</a:t>
            </a:r>
            <a:r>
              <a:rPr kumimoji="1" lang="en-US" altLang="ja-JP" sz="2800" dirty="0" smtClean="0">
                <a:solidFill>
                  <a:schemeClr val="bg1"/>
                </a:solidFill>
              </a:rPr>
              <a:t>. </a:t>
            </a:r>
            <a:r>
              <a:rPr lang="en-US" altLang="ja-JP" sz="2800" dirty="0" smtClean="0">
                <a:solidFill>
                  <a:schemeClr val="bg1"/>
                </a:solidFill>
              </a:rPr>
              <a:t>Fe-peak</a:t>
            </a:r>
            <a:endParaRPr kumimoji="1" lang="ja-JP" altLang="en-US" sz="2800" dirty="0">
              <a:solidFill>
                <a:schemeClr val="bg1"/>
              </a:solidFill>
            </a:endParaRPr>
          </a:p>
        </p:txBody>
      </p:sp>
      <p:sp>
        <p:nvSpPr>
          <p:cNvPr id="5" name="テキスト ボックス 4"/>
          <p:cNvSpPr txBox="1"/>
          <p:nvPr/>
        </p:nvSpPr>
        <p:spPr>
          <a:xfrm>
            <a:off x="5500694" y="1071546"/>
            <a:ext cx="3000396" cy="3785652"/>
          </a:xfrm>
          <a:prstGeom prst="rect">
            <a:avLst/>
          </a:prstGeom>
          <a:noFill/>
        </p:spPr>
        <p:txBody>
          <a:bodyPr wrap="square" rtlCol="0">
            <a:spAutoFit/>
          </a:bodyPr>
          <a:lstStyle/>
          <a:p>
            <a:r>
              <a:rPr lang="ja-JP" altLang="en-US" sz="2400" dirty="0" smtClean="0">
                <a:solidFill>
                  <a:schemeClr val="bg1"/>
                </a:solidFill>
              </a:rPr>
              <a:t>今回の計算結果より、</a:t>
            </a:r>
            <a:endParaRPr lang="en-US" altLang="ja-JP" sz="2400" dirty="0" smtClean="0">
              <a:solidFill>
                <a:schemeClr val="bg1"/>
              </a:solidFill>
            </a:endParaRPr>
          </a:p>
          <a:p>
            <a:endParaRPr lang="en-US" altLang="ja-JP" sz="2400" dirty="0" smtClean="0">
              <a:solidFill>
                <a:schemeClr val="bg1"/>
              </a:solidFill>
            </a:endParaRPr>
          </a:p>
          <a:p>
            <a:endParaRPr lang="en-US" altLang="ja-JP" sz="2400" dirty="0" smtClean="0">
              <a:solidFill>
                <a:schemeClr val="bg1"/>
              </a:solidFill>
            </a:endParaRPr>
          </a:p>
          <a:p>
            <a:r>
              <a:rPr lang="ja-JP" altLang="en-US" sz="2400" dirty="0" smtClean="0">
                <a:solidFill>
                  <a:schemeClr val="bg1"/>
                </a:solidFill>
              </a:rPr>
              <a:t>・</a:t>
            </a:r>
            <a:r>
              <a:rPr lang="en-US" altLang="ja-JP" sz="2400" dirty="0" smtClean="0">
                <a:solidFill>
                  <a:schemeClr val="bg1"/>
                </a:solidFill>
              </a:rPr>
              <a:t>neutron-rich :  Co, Zn</a:t>
            </a:r>
            <a:r>
              <a:rPr lang="ja-JP" altLang="en-US" sz="2400" dirty="0" smtClean="0">
                <a:solidFill>
                  <a:schemeClr val="bg1"/>
                </a:solidFill>
              </a:rPr>
              <a:t>合成される。</a:t>
            </a:r>
            <a:endParaRPr lang="en-US" altLang="ja-JP" sz="2400" dirty="0" smtClean="0">
              <a:solidFill>
                <a:schemeClr val="bg1"/>
              </a:solidFill>
            </a:endParaRPr>
          </a:p>
          <a:p>
            <a:endParaRPr lang="en-US" altLang="ja-JP" sz="2400" dirty="0" smtClean="0">
              <a:solidFill>
                <a:schemeClr val="bg1"/>
              </a:solidFill>
            </a:endParaRPr>
          </a:p>
          <a:p>
            <a:endParaRPr lang="en-US" altLang="ja-JP" sz="2400" dirty="0" smtClean="0">
              <a:solidFill>
                <a:schemeClr val="bg1"/>
              </a:solidFill>
            </a:endParaRPr>
          </a:p>
          <a:p>
            <a:endParaRPr lang="en-US" altLang="ja-JP" sz="2400" dirty="0" smtClean="0">
              <a:solidFill>
                <a:schemeClr val="bg1"/>
              </a:solidFill>
            </a:endParaRPr>
          </a:p>
          <a:p>
            <a:endParaRPr lang="en-US" altLang="ja-JP" sz="2400" dirty="0" smtClean="0">
              <a:solidFill>
                <a:schemeClr val="bg1"/>
              </a:solidFill>
            </a:endParaRPr>
          </a:p>
          <a:p>
            <a:endParaRPr lang="en-US" altLang="ja-JP" sz="2400" dirty="0" smtClean="0">
              <a:solidFill>
                <a:schemeClr val="bg1"/>
              </a:solidFill>
            </a:endParaRPr>
          </a:p>
        </p:txBody>
      </p:sp>
      <p:pic>
        <p:nvPicPr>
          <p:cNvPr id="11" name="図 10" descr="1.bmp"/>
          <p:cNvPicPr>
            <a:picLocks noChangeAspect="1"/>
          </p:cNvPicPr>
          <p:nvPr/>
        </p:nvPicPr>
        <p:blipFill>
          <a:blip r:embed="rId4"/>
          <a:stretch>
            <a:fillRect/>
          </a:stretch>
        </p:blipFill>
        <p:spPr>
          <a:xfrm>
            <a:off x="571472" y="1000108"/>
            <a:ext cx="4377222" cy="2357454"/>
          </a:xfrm>
          <a:prstGeom prst="rect">
            <a:avLst/>
          </a:prstGeom>
        </p:spPr>
      </p:pic>
      <p:sp>
        <p:nvSpPr>
          <p:cNvPr id="12" name="テキスト ボックス 11"/>
          <p:cNvSpPr txBox="1"/>
          <p:nvPr/>
        </p:nvSpPr>
        <p:spPr>
          <a:xfrm>
            <a:off x="1000100" y="1280212"/>
            <a:ext cx="1785950" cy="1077218"/>
          </a:xfrm>
          <a:prstGeom prst="rect">
            <a:avLst/>
          </a:prstGeom>
          <a:noFill/>
        </p:spPr>
        <p:txBody>
          <a:bodyPr wrap="square" rtlCol="0">
            <a:spAutoFit/>
          </a:bodyPr>
          <a:lstStyle/>
          <a:p>
            <a:r>
              <a:rPr lang="en-US" altLang="ja-JP" sz="3200" dirty="0" smtClean="0">
                <a:solidFill>
                  <a:srgbClr val="0070C0"/>
                </a:solidFill>
              </a:rPr>
              <a:t>n-rich</a:t>
            </a:r>
          </a:p>
          <a:p>
            <a:r>
              <a:rPr lang="en-US" altLang="ja-JP" sz="3200" dirty="0" smtClean="0">
                <a:solidFill>
                  <a:srgbClr val="0070C0"/>
                </a:solidFill>
              </a:rPr>
              <a:t>low s</a:t>
            </a:r>
          </a:p>
        </p:txBody>
      </p:sp>
      <p:pic>
        <p:nvPicPr>
          <p:cNvPr id="13" name="図 12" descr="1.bmp"/>
          <p:cNvPicPr>
            <a:picLocks noChangeAspect="1"/>
          </p:cNvPicPr>
          <p:nvPr/>
        </p:nvPicPr>
        <p:blipFill>
          <a:blip r:embed="rId5"/>
          <a:stretch>
            <a:fillRect/>
          </a:stretch>
        </p:blipFill>
        <p:spPr>
          <a:xfrm>
            <a:off x="428596" y="4000504"/>
            <a:ext cx="4500594" cy="2517050"/>
          </a:xfrm>
          <a:prstGeom prst="rect">
            <a:avLst/>
          </a:prstGeom>
        </p:spPr>
      </p:pic>
      <p:sp>
        <p:nvSpPr>
          <p:cNvPr id="14" name="テキスト ボックス 13"/>
          <p:cNvSpPr txBox="1"/>
          <p:nvPr/>
        </p:nvSpPr>
        <p:spPr>
          <a:xfrm>
            <a:off x="857224" y="4280608"/>
            <a:ext cx="1785950" cy="1077218"/>
          </a:xfrm>
          <a:prstGeom prst="rect">
            <a:avLst/>
          </a:prstGeom>
          <a:noFill/>
        </p:spPr>
        <p:txBody>
          <a:bodyPr wrap="square" rtlCol="0">
            <a:spAutoFit/>
          </a:bodyPr>
          <a:lstStyle/>
          <a:p>
            <a:r>
              <a:rPr lang="en-US" altLang="ja-JP" sz="3200" dirty="0" smtClean="0">
                <a:solidFill>
                  <a:srgbClr val="FF0000"/>
                </a:solidFill>
              </a:rPr>
              <a:t>n-rich</a:t>
            </a:r>
          </a:p>
          <a:p>
            <a:r>
              <a:rPr lang="en-US" altLang="ja-JP" sz="3200" dirty="0" smtClean="0">
                <a:solidFill>
                  <a:srgbClr val="FF0000"/>
                </a:solidFill>
              </a:rPr>
              <a:t>high s</a:t>
            </a:r>
          </a:p>
        </p:txBody>
      </p:sp>
      <p:sp>
        <p:nvSpPr>
          <p:cNvPr id="15" name="テキスト ボックス 14"/>
          <p:cNvSpPr txBox="1"/>
          <p:nvPr/>
        </p:nvSpPr>
        <p:spPr>
          <a:xfrm>
            <a:off x="428596" y="285728"/>
            <a:ext cx="8358246" cy="646331"/>
          </a:xfrm>
          <a:prstGeom prst="rect">
            <a:avLst/>
          </a:prstGeom>
          <a:noFill/>
        </p:spPr>
        <p:txBody>
          <a:bodyPr wrap="square" rtlCol="0">
            <a:spAutoFit/>
          </a:bodyPr>
          <a:lstStyle/>
          <a:p>
            <a:r>
              <a:rPr lang="en-US" altLang="ja-JP" sz="3600" dirty="0" smtClean="0">
                <a:solidFill>
                  <a:schemeClr val="bg1"/>
                </a:solidFill>
              </a:rPr>
              <a:t>t</a:t>
            </a:r>
            <a:r>
              <a:rPr kumimoji="1" lang="en-US" altLang="ja-JP" sz="3600" dirty="0" smtClean="0">
                <a:solidFill>
                  <a:schemeClr val="bg1"/>
                </a:solidFill>
              </a:rPr>
              <a:t>otal ejecta</a:t>
            </a:r>
            <a:r>
              <a:rPr lang="en-US" altLang="ja-JP" sz="3600" dirty="0" smtClean="0">
                <a:solidFill>
                  <a:schemeClr val="bg1"/>
                </a:solidFill>
              </a:rPr>
              <a:t> (SN + neutron-rich hot bubbles)</a:t>
            </a:r>
            <a:endParaRPr kumimoji="1" lang="ja-JP" altLang="en-US" sz="3600" dirty="0">
              <a:solidFill>
                <a:schemeClr val="bg1"/>
              </a:solidFill>
            </a:endParaRPr>
          </a:p>
        </p:txBody>
      </p:sp>
      <p:sp>
        <p:nvSpPr>
          <p:cNvPr id="16" name="テキスト ボックス 15"/>
          <p:cNvSpPr txBox="1"/>
          <p:nvPr/>
        </p:nvSpPr>
        <p:spPr>
          <a:xfrm>
            <a:off x="2214546" y="3286124"/>
            <a:ext cx="2428892" cy="523220"/>
          </a:xfrm>
          <a:prstGeom prst="rect">
            <a:avLst/>
          </a:prstGeom>
          <a:noFill/>
        </p:spPr>
        <p:txBody>
          <a:bodyPr wrap="square" rtlCol="0">
            <a:spAutoFit/>
          </a:bodyPr>
          <a:lstStyle/>
          <a:p>
            <a:r>
              <a:rPr lang="ja-JP" altLang="en-US" sz="2800" dirty="0" smtClean="0">
                <a:solidFill>
                  <a:schemeClr val="bg1"/>
                </a:solidFill>
              </a:rPr>
              <a:t>各元素</a:t>
            </a:r>
            <a:endParaRPr kumimoji="1" lang="ja-JP" altLang="en-US" sz="2800" dirty="0">
              <a:solidFill>
                <a:schemeClr val="bg1"/>
              </a:solidFill>
            </a:endParaRPr>
          </a:p>
        </p:txBody>
      </p:sp>
      <p:sp>
        <p:nvSpPr>
          <p:cNvPr id="17" name="テキスト ボックス 16"/>
          <p:cNvSpPr txBox="1"/>
          <p:nvPr/>
        </p:nvSpPr>
        <p:spPr>
          <a:xfrm rot="16200000">
            <a:off x="-16551" y="1769407"/>
            <a:ext cx="1143008" cy="461665"/>
          </a:xfrm>
          <a:prstGeom prst="rect">
            <a:avLst/>
          </a:prstGeom>
          <a:solidFill>
            <a:schemeClr val="bg1"/>
          </a:solidFill>
        </p:spPr>
        <p:txBody>
          <a:bodyPr wrap="square" rtlCol="0">
            <a:spAutoFit/>
          </a:bodyPr>
          <a:lstStyle/>
          <a:p>
            <a:r>
              <a:rPr kumimoji="1" lang="en-US" altLang="ja-JP" sz="2400" dirty="0" smtClean="0"/>
              <a:t>[Fe/H]</a:t>
            </a:r>
            <a:endParaRPr kumimoji="1" lang="ja-JP" altLang="en-US" sz="2400" dirty="0"/>
          </a:p>
        </p:txBody>
      </p:sp>
      <p:sp>
        <p:nvSpPr>
          <p:cNvPr id="18" name="テキスト ボックス 17"/>
          <p:cNvSpPr txBox="1"/>
          <p:nvPr/>
        </p:nvSpPr>
        <p:spPr>
          <a:xfrm rot="16200000">
            <a:off x="-197827" y="5126994"/>
            <a:ext cx="1143008" cy="461665"/>
          </a:xfrm>
          <a:prstGeom prst="rect">
            <a:avLst/>
          </a:prstGeom>
          <a:solidFill>
            <a:schemeClr val="bg1"/>
          </a:solidFill>
        </p:spPr>
        <p:txBody>
          <a:bodyPr wrap="square" rtlCol="0">
            <a:spAutoFit/>
          </a:bodyPr>
          <a:lstStyle/>
          <a:p>
            <a:r>
              <a:rPr kumimoji="1" lang="en-US" altLang="ja-JP" sz="2400" dirty="0" smtClean="0"/>
              <a:t>[Fe/H]</a:t>
            </a:r>
            <a:endParaRPr kumimoji="1" lang="ja-JP" altLang="en-US" sz="24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pic>
        <p:nvPicPr>
          <p:cNvPr id="4" name="コンテンツ プレースホルダ 3" descr="nps02c.jpg"/>
          <p:cNvPicPr>
            <a:picLocks noGrp="1" noChangeAspect="1"/>
          </p:cNvPicPr>
          <p:nvPr>
            <p:ph idx="1"/>
          </p:nvPr>
        </p:nvPicPr>
        <p:blipFill>
          <a:blip r:embed="rId2"/>
          <a:stretch>
            <a:fillRect/>
          </a:stretch>
        </p:blipFill>
        <p:spPr>
          <a:xfrm>
            <a:off x="0" y="-24"/>
            <a:ext cx="9144032" cy="6858024"/>
          </a:xfrm>
        </p:spPr>
      </p:pic>
      <p:sp>
        <p:nvSpPr>
          <p:cNvPr id="5" name="テキスト ボックス 4"/>
          <p:cNvSpPr txBox="1"/>
          <p:nvPr/>
        </p:nvSpPr>
        <p:spPr>
          <a:xfrm>
            <a:off x="571472" y="425215"/>
            <a:ext cx="8358246" cy="646331"/>
          </a:xfrm>
          <a:prstGeom prst="rect">
            <a:avLst/>
          </a:prstGeom>
          <a:noFill/>
        </p:spPr>
        <p:txBody>
          <a:bodyPr wrap="square" rtlCol="0">
            <a:spAutoFit/>
          </a:bodyPr>
          <a:lstStyle/>
          <a:p>
            <a:r>
              <a:rPr lang="en-US" altLang="ja-JP" sz="3600" dirty="0" smtClean="0">
                <a:solidFill>
                  <a:schemeClr val="bg1"/>
                </a:solidFill>
              </a:rPr>
              <a:t>t</a:t>
            </a:r>
            <a:r>
              <a:rPr kumimoji="1" lang="en-US" altLang="ja-JP" sz="3600" dirty="0" smtClean="0">
                <a:solidFill>
                  <a:schemeClr val="bg1"/>
                </a:solidFill>
              </a:rPr>
              <a:t>otal ejecta</a:t>
            </a:r>
            <a:r>
              <a:rPr lang="en-US" altLang="ja-JP" sz="3600" dirty="0" smtClean="0">
                <a:solidFill>
                  <a:schemeClr val="bg1"/>
                </a:solidFill>
              </a:rPr>
              <a:t> (SN + neutron-rich hot bubbles)</a:t>
            </a:r>
            <a:endParaRPr kumimoji="1" lang="ja-JP" altLang="en-US" sz="3600" dirty="0">
              <a:solidFill>
                <a:schemeClr val="bg1"/>
              </a:solidFill>
            </a:endParaRPr>
          </a:p>
        </p:txBody>
      </p:sp>
      <p:sp>
        <p:nvSpPr>
          <p:cNvPr id="6" name="テキスト ボックス 5"/>
          <p:cNvSpPr txBox="1"/>
          <p:nvPr/>
        </p:nvSpPr>
        <p:spPr>
          <a:xfrm>
            <a:off x="-32" y="48260"/>
            <a:ext cx="3571900" cy="523220"/>
          </a:xfrm>
          <a:prstGeom prst="rect">
            <a:avLst/>
          </a:prstGeom>
          <a:noFill/>
        </p:spPr>
        <p:txBody>
          <a:bodyPr wrap="square" rtlCol="0">
            <a:spAutoFit/>
          </a:bodyPr>
          <a:lstStyle/>
          <a:p>
            <a:r>
              <a:rPr lang="en-US" altLang="ja-JP" sz="2800" dirty="0" smtClean="0">
                <a:solidFill>
                  <a:schemeClr val="bg1"/>
                </a:solidFill>
              </a:rPr>
              <a:t>Ⅰ</a:t>
            </a:r>
            <a:r>
              <a:rPr kumimoji="1" lang="en-US" altLang="ja-JP" sz="2800" dirty="0" smtClean="0">
                <a:solidFill>
                  <a:schemeClr val="bg1"/>
                </a:solidFill>
              </a:rPr>
              <a:t>. </a:t>
            </a:r>
            <a:r>
              <a:rPr lang="en-US" altLang="ja-JP" sz="2800" dirty="0" smtClean="0">
                <a:solidFill>
                  <a:schemeClr val="bg1"/>
                </a:solidFill>
              </a:rPr>
              <a:t>Fe-peak</a:t>
            </a:r>
            <a:endParaRPr kumimoji="1" lang="ja-JP" altLang="en-US" sz="2800" dirty="0">
              <a:solidFill>
                <a:schemeClr val="bg1"/>
              </a:solidFill>
            </a:endParaRPr>
          </a:p>
        </p:txBody>
      </p:sp>
      <p:pic>
        <p:nvPicPr>
          <p:cNvPr id="9" name="図 8" descr="letterfig1.bmp"/>
          <p:cNvPicPr>
            <a:picLocks noChangeAspect="1"/>
          </p:cNvPicPr>
          <p:nvPr/>
        </p:nvPicPr>
        <p:blipFill>
          <a:blip r:embed="rId3"/>
          <a:stretch>
            <a:fillRect/>
          </a:stretch>
        </p:blipFill>
        <p:spPr>
          <a:xfrm>
            <a:off x="428596" y="1428736"/>
            <a:ext cx="8249999" cy="4857784"/>
          </a:xfrm>
          <a:prstGeom prst="rect">
            <a:avLst/>
          </a:prstGeom>
        </p:spPr>
      </p:pic>
      <p:sp>
        <p:nvSpPr>
          <p:cNvPr id="10" name="円/楕円 9"/>
          <p:cNvSpPr/>
          <p:nvPr/>
        </p:nvSpPr>
        <p:spPr>
          <a:xfrm>
            <a:off x="4786314" y="2571744"/>
            <a:ext cx="428628" cy="428628"/>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1" name="円/楕円 10"/>
          <p:cNvSpPr/>
          <p:nvPr/>
        </p:nvSpPr>
        <p:spPr>
          <a:xfrm>
            <a:off x="4143372" y="2857496"/>
            <a:ext cx="428628" cy="428628"/>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2" name="テキスト ボックス 11"/>
          <p:cNvSpPr txBox="1"/>
          <p:nvPr/>
        </p:nvSpPr>
        <p:spPr>
          <a:xfrm>
            <a:off x="3500430" y="2110079"/>
            <a:ext cx="2143140" cy="461665"/>
          </a:xfrm>
          <a:prstGeom prst="rect">
            <a:avLst/>
          </a:prstGeom>
          <a:noFill/>
        </p:spPr>
        <p:txBody>
          <a:bodyPr wrap="square" rtlCol="0">
            <a:spAutoFit/>
          </a:bodyPr>
          <a:lstStyle/>
          <a:p>
            <a:r>
              <a:rPr lang="en-US" altLang="ja-JP" sz="2400" b="1" dirty="0" smtClean="0">
                <a:solidFill>
                  <a:srgbClr val="FF0000"/>
                </a:solidFill>
              </a:rPr>
              <a:t>Zn,Co(HN)</a:t>
            </a:r>
            <a:endParaRPr kumimoji="1" lang="ja-JP" altLang="en-US" sz="2400" b="1" dirty="0">
              <a:solidFill>
                <a:srgbClr val="FF0000"/>
              </a:solidFill>
            </a:endParaRPr>
          </a:p>
        </p:txBody>
      </p:sp>
      <p:sp>
        <p:nvSpPr>
          <p:cNvPr id="13" name="テキスト ボックス 12"/>
          <p:cNvSpPr txBox="1"/>
          <p:nvPr/>
        </p:nvSpPr>
        <p:spPr>
          <a:xfrm>
            <a:off x="3428992" y="4345552"/>
            <a:ext cx="2143140" cy="707886"/>
          </a:xfrm>
          <a:prstGeom prst="rect">
            <a:avLst/>
          </a:prstGeom>
          <a:noFill/>
        </p:spPr>
        <p:txBody>
          <a:bodyPr wrap="square" rtlCol="0">
            <a:spAutoFit/>
          </a:bodyPr>
          <a:lstStyle/>
          <a:p>
            <a:r>
              <a:rPr lang="en-US" altLang="ja-JP" sz="2000" b="1" dirty="0" smtClean="0">
                <a:solidFill>
                  <a:srgbClr val="00B050"/>
                </a:solidFill>
              </a:rPr>
              <a:t>SN+s~15</a:t>
            </a:r>
            <a:r>
              <a:rPr lang="ja-JP" altLang="en-US" sz="2000" b="1" dirty="0" smtClean="0">
                <a:solidFill>
                  <a:srgbClr val="00B050"/>
                </a:solidFill>
              </a:rPr>
              <a:t> </a:t>
            </a:r>
            <a:r>
              <a:rPr lang="en-US" altLang="ja-JP" sz="2000" b="1" dirty="0" smtClean="0">
                <a:solidFill>
                  <a:srgbClr val="00B050"/>
                </a:solidFill>
              </a:rPr>
              <a:t>n-rich</a:t>
            </a:r>
          </a:p>
          <a:p>
            <a:r>
              <a:rPr lang="en-US" altLang="ja-JP" sz="2000" b="1" dirty="0" smtClean="0">
                <a:solidFill>
                  <a:srgbClr val="00B050"/>
                </a:solidFill>
              </a:rPr>
              <a:t>Zn</a:t>
            </a:r>
            <a:r>
              <a:rPr lang="ja-JP" altLang="en-US" sz="2000" b="1" dirty="0" smtClean="0">
                <a:solidFill>
                  <a:srgbClr val="00B050"/>
                </a:solidFill>
              </a:rPr>
              <a:t>○</a:t>
            </a:r>
            <a:r>
              <a:rPr lang="en-US" altLang="ja-JP" sz="2000" b="1" dirty="0" smtClean="0">
                <a:solidFill>
                  <a:srgbClr val="00B050"/>
                </a:solidFill>
              </a:rPr>
              <a:t>, Co×</a:t>
            </a:r>
          </a:p>
        </p:txBody>
      </p:sp>
      <p:sp>
        <p:nvSpPr>
          <p:cNvPr id="14" name="テキスト ボックス 13"/>
          <p:cNvSpPr txBox="1"/>
          <p:nvPr/>
        </p:nvSpPr>
        <p:spPr>
          <a:xfrm>
            <a:off x="6572264" y="3472765"/>
            <a:ext cx="1857388" cy="1384995"/>
          </a:xfrm>
          <a:prstGeom prst="rect">
            <a:avLst/>
          </a:prstGeom>
          <a:noFill/>
        </p:spPr>
        <p:txBody>
          <a:bodyPr wrap="square" rtlCol="0">
            <a:spAutoFit/>
          </a:bodyPr>
          <a:lstStyle/>
          <a:p>
            <a:r>
              <a:rPr lang="en-US" altLang="ja-JP" sz="2800" b="1" dirty="0" smtClean="0">
                <a:solidFill>
                  <a:srgbClr val="C406B6"/>
                </a:solidFill>
              </a:rPr>
              <a:t>Weak r</a:t>
            </a:r>
          </a:p>
          <a:p>
            <a:r>
              <a:rPr lang="en-US" altLang="ja-JP" sz="2800" b="1" dirty="0" smtClean="0">
                <a:solidFill>
                  <a:srgbClr val="C406B6"/>
                </a:solidFill>
              </a:rPr>
              <a:t>SN+s~150</a:t>
            </a:r>
          </a:p>
          <a:p>
            <a:r>
              <a:rPr lang="en-US" altLang="ja-JP" sz="2800" b="1" dirty="0" smtClean="0">
                <a:solidFill>
                  <a:srgbClr val="C406B6"/>
                </a:solidFill>
              </a:rPr>
              <a:t>n</a:t>
            </a:r>
            <a:r>
              <a:rPr kumimoji="1" lang="en-US" altLang="ja-JP" sz="2800" b="1" dirty="0" smtClean="0">
                <a:solidFill>
                  <a:srgbClr val="C406B6"/>
                </a:solidFill>
              </a:rPr>
              <a:t>-rich</a:t>
            </a:r>
            <a:endParaRPr kumimoji="1" lang="ja-JP" altLang="en-US" sz="2800" b="1" dirty="0">
              <a:solidFill>
                <a:srgbClr val="C406B6"/>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fill="hold"/>
                                        <p:tgtEl>
                                          <p:spTgt spid="10"/>
                                        </p:tgtEl>
                                        <p:attrNameLst>
                                          <p:attrName>ppt_x</p:attrName>
                                        </p:attrNameLst>
                                      </p:cBhvr>
                                      <p:tavLst>
                                        <p:tav tm="0">
                                          <p:val>
                                            <p:strVal val="#ppt_x"/>
                                          </p:val>
                                        </p:tav>
                                        <p:tav tm="100000">
                                          <p:val>
                                            <p:strVal val="#ppt_x"/>
                                          </p:val>
                                        </p:tav>
                                      </p:tavLst>
                                    </p:anim>
                                    <p:anim calcmode="lin" valueType="num">
                                      <p:cBhvr additive="base">
                                        <p:cTn id="8"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1"/>
                                        </p:tgtEl>
                                        <p:attrNameLst>
                                          <p:attrName>style.visibility</p:attrName>
                                        </p:attrNameLst>
                                      </p:cBhvr>
                                      <p:to>
                                        <p:strVal val="visible"/>
                                      </p:to>
                                    </p:set>
                                    <p:anim calcmode="lin" valueType="num">
                                      <p:cBhvr additive="base">
                                        <p:cTn id="13" dur="500" fill="hold"/>
                                        <p:tgtEl>
                                          <p:spTgt spid="11"/>
                                        </p:tgtEl>
                                        <p:attrNameLst>
                                          <p:attrName>ppt_x</p:attrName>
                                        </p:attrNameLst>
                                      </p:cBhvr>
                                      <p:tavLst>
                                        <p:tav tm="0">
                                          <p:val>
                                            <p:strVal val="#ppt_x"/>
                                          </p:val>
                                        </p:tav>
                                        <p:tav tm="100000">
                                          <p:val>
                                            <p:strVal val="#ppt_x"/>
                                          </p:val>
                                        </p:tav>
                                      </p:tavLst>
                                    </p:anim>
                                    <p:anim calcmode="lin" valueType="num">
                                      <p:cBhvr additive="base">
                                        <p:cTn id="14"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anim calcmode="lin" valueType="num">
                                      <p:cBhvr additive="base">
                                        <p:cTn id="19" dur="500" fill="hold"/>
                                        <p:tgtEl>
                                          <p:spTgt spid="12"/>
                                        </p:tgtEl>
                                        <p:attrNameLst>
                                          <p:attrName>ppt_x</p:attrName>
                                        </p:attrNameLst>
                                      </p:cBhvr>
                                      <p:tavLst>
                                        <p:tav tm="0">
                                          <p:val>
                                            <p:strVal val="#ppt_x"/>
                                          </p:val>
                                        </p:tav>
                                        <p:tav tm="100000">
                                          <p:val>
                                            <p:strVal val="#ppt_x"/>
                                          </p:val>
                                        </p:tav>
                                      </p:tavLst>
                                    </p:anim>
                                    <p:anim calcmode="lin" valueType="num">
                                      <p:cBhvr additive="base">
                                        <p:cTn id="20"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3"/>
                                        </p:tgtEl>
                                        <p:attrNameLst>
                                          <p:attrName>style.visibility</p:attrName>
                                        </p:attrNameLst>
                                      </p:cBhvr>
                                      <p:to>
                                        <p:strVal val="visible"/>
                                      </p:to>
                                    </p:set>
                                    <p:anim calcmode="lin" valueType="num">
                                      <p:cBhvr additive="base">
                                        <p:cTn id="25" dur="500" fill="hold"/>
                                        <p:tgtEl>
                                          <p:spTgt spid="13"/>
                                        </p:tgtEl>
                                        <p:attrNameLst>
                                          <p:attrName>ppt_x</p:attrName>
                                        </p:attrNameLst>
                                      </p:cBhvr>
                                      <p:tavLst>
                                        <p:tav tm="0">
                                          <p:val>
                                            <p:strVal val="#ppt_x"/>
                                          </p:val>
                                        </p:tav>
                                        <p:tav tm="100000">
                                          <p:val>
                                            <p:strVal val="#ppt_x"/>
                                          </p:val>
                                        </p:tav>
                                      </p:tavLst>
                                    </p:anim>
                                    <p:anim calcmode="lin" valueType="num">
                                      <p:cBhvr additive="base">
                                        <p:cTn id="26"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4"/>
                                        </p:tgtEl>
                                        <p:attrNameLst>
                                          <p:attrName>style.visibility</p:attrName>
                                        </p:attrNameLst>
                                      </p:cBhvr>
                                      <p:to>
                                        <p:strVal val="visible"/>
                                      </p:to>
                                    </p:set>
                                    <p:anim calcmode="lin" valueType="num">
                                      <p:cBhvr additive="base">
                                        <p:cTn id="31" dur="500" fill="hold"/>
                                        <p:tgtEl>
                                          <p:spTgt spid="14"/>
                                        </p:tgtEl>
                                        <p:attrNameLst>
                                          <p:attrName>ppt_x</p:attrName>
                                        </p:attrNameLst>
                                      </p:cBhvr>
                                      <p:tavLst>
                                        <p:tav tm="0">
                                          <p:val>
                                            <p:strVal val="#ppt_x"/>
                                          </p:val>
                                        </p:tav>
                                        <p:tav tm="100000">
                                          <p:val>
                                            <p:strVal val="#ppt_x"/>
                                          </p:val>
                                        </p:tav>
                                      </p:tavLst>
                                    </p:anim>
                                    <p:anim calcmode="lin" valueType="num">
                                      <p:cBhvr additive="base">
                                        <p:cTn id="32"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animBg="1"/>
      <p:bldP spid="12" grpId="0"/>
      <p:bldP spid="13" grpId="0"/>
      <p:bldP spid="14"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pic>
        <p:nvPicPr>
          <p:cNvPr id="4" name="コンテンツ プレースホルダ 3" descr="nps02c.jpg"/>
          <p:cNvPicPr>
            <a:picLocks noGrp="1" noChangeAspect="1"/>
          </p:cNvPicPr>
          <p:nvPr>
            <p:ph idx="1"/>
          </p:nvPr>
        </p:nvPicPr>
        <p:blipFill>
          <a:blip r:embed="rId3"/>
          <a:stretch>
            <a:fillRect/>
          </a:stretch>
        </p:blipFill>
        <p:spPr>
          <a:xfrm>
            <a:off x="0" y="-24"/>
            <a:ext cx="9144032" cy="6858024"/>
          </a:xfrm>
        </p:spPr>
      </p:pic>
      <p:sp>
        <p:nvSpPr>
          <p:cNvPr id="6" name="テキスト ボックス 5"/>
          <p:cNvSpPr txBox="1"/>
          <p:nvPr/>
        </p:nvSpPr>
        <p:spPr>
          <a:xfrm>
            <a:off x="-142908" y="-71462"/>
            <a:ext cx="3571900" cy="523220"/>
          </a:xfrm>
          <a:prstGeom prst="rect">
            <a:avLst/>
          </a:prstGeom>
          <a:noFill/>
        </p:spPr>
        <p:txBody>
          <a:bodyPr wrap="square" rtlCol="0">
            <a:spAutoFit/>
          </a:bodyPr>
          <a:lstStyle/>
          <a:p>
            <a:r>
              <a:rPr lang="en-US" altLang="ja-JP" sz="2800" dirty="0" smtClean="0">
                <a:solidFill>
                  <a:schemeClr val="bg1"/>
                </a:solidFill>
              </a:rPr>
              <a:t>Ⅰ</a:t>
            </a:r>
            <a:r>
              <a:rPr kumimoji="1" lang="en-US" altLang="ja-JP" sz="2800" dirty="0" smtClean="0">
                <a:solidFill>
                  <a:schemeClr val="bg1"/>
                </a:solidFill>
              </a:rPr>
              <a:t>. </a:t>
            </a:r>
            <a:r>
              <a:rPr lang="en-US" altLang="ja-JP" sz="2800" dirty="0" smtClean="0">
                <a:solidFill>
                  <a:schemeClr val="bg1"/>
                </a:solidFill>
              </a:rPr>
              <a:t>Fe-peak</a:t>
            </a:r>
            <a:endParaRPr kumimoji="1" lang="ja-JP" altLang="en-US" sz="2800" dirty="0">
              <a:solidFill>
                <a:schemeClr val="bg1"/>
              </a:solidFill>
            </a:endParaRPr>
          </a:p>
        </p:txBody>
      </p:sp>
      <p:sp>
        <p:nvSpPr>
          <p:cNvPr id="5" name="テキスト ボックス 4"/>
          <p:cNvSpPr txBox="1"/>
          <p:nvPr/>
        </p:nvSpPr>
        <p:spPr>
          <a:xfrm>
            <a:off x="5214942" y="1071546"/>
            <a:ext cx="3929090" cy="2677656"/>
          </a:xfrm>
          <a:prstGeom prst="rect">
            <a:avLst/>
          </a:prstGeom>
          <a:noFill/>
        </p:spPr>
        <p:txBody>
          <a:bodyPr wrap="square" rtlCol="0">
            <a:spAutoFit/>
          </a:bodyPr>
          <a:lstStyle/>
          <a:p>
            <a:endParaRPr lang="en-US" altLang="ja-JP" sz="2400" dirty="0" smtClean="0">
              <a:solidFill>
                <a:schemeClr val="bg1"/>
              </a:solidFill>
            </a:endParaRPr>
          </a:p>
          <a:p>
            <a:endParaRPr lang="en-US" altLang="ja-JP" sz="2400" dirty="0" smtClean="0">
              <a:solidFill>
                <a:schemeClr val="bg1"/>
              </a:solidFill>
            </a:endParaRPr>
          </a:p>
          <a:p>
            <a:endParaRPr lang="en-US" altLang="ja-JP" sz="2400" dirty="0" smtClean="0">
              <a:solidFill>
                <a:schemeClr val="bg1"/>
              </a:solidFill>
            </a:endParaRPr>
          </a:p>
          <a:p>
            <a:r>
              <a:rPr lang="ja-JP" altLang="en-US" sz="2400" dirty="0" smtClean="0">
                <a:solidFill>
                  <a:schemeClr val="bg1"/>
                </a:solidFill>
              </a:rPr>
              <a:t>・</a:t>
            </a:r>
            <a:r>
              <a:rPr lang="en-US" altLang="ja-JP" sz="2400" dirty="0" smtClean="0">
                <a:solidFill>
                  <a:schemeClr val="bg1"/>
                </a:solidFill>
              </a:rPr>
              <a:t>proton-rich :  </a:t>
            </a:r>
          </a:p>
          <a:p>
            <a:r>
              <a:rPr lang="en-US" altLang="ja-JP" sz="2400" dirty="0" smtClean="0">
                <a:solidFill>
                  <a:schemeClr val="bg1"/>
                </a:solidFill>
              </a:rPr>
              <a:t>low s</a:t>
            </a:r>
            <a:r>
              <a:rPr lang="ja-JP" altLang="en-US" sz="2400" dirty="0" smtClean="0">
                <a:solidFill>
                  <a:schemeClr val="bg1"/>
                </a:solidFill>
              </a:rPr>
              <a:t>である程度</a:t>
            </a:r>
            <a:r>
              <a:rPr lang="en-US" altLang="ja-JP" sz="2400" dirty="0" smtClean="0">
                <a:solidFill>
                  <a:schemeClr val="bg1"/>
                </a:solidFill>
              </a:rPr>
              <a:t>Co, Zn</a:t>
            </a:r>
            <a:r>
              <a:rPr lang="ja-JP" altLang="en-US" sz="2400" dirty="0" smtClean="0">
                <a:solidFill>
                  <a:schemeClr val="bg1"/>
                </a:solidFill>
              </a:rPr>
              <a:t>が</a:t>
            </a:r>
            <a:endParaRPr lang="en-US" altLang="ja-JP" sz="2400" dirty="0" smtClean="0">
              <a:solidFill>
                <a:schemeClr val="bg1"/>
              </a:solidFill>
            </a:endParaRPr>
          </a:p>
          <a:p>
            <a:r>
              <a:rPr lang="ja-JP" altLang="en-US" sz="2400" dirty="0" smtClean="0">
                <a:solidFill>
                  <a:schemeClr val="bg1"/>
                </a:solidFill>
              </a:rPr>
              <a:t>合成される。</a:t>
            </a:r>
            <a:endParaRPr lang="en-US" altLang="ja-JP" sz="2400" dirty="0" smtClean="0">
              <a:solidFill>
                <a:schemeClr val="bg1"/>
              </a:solidFill>
            </a:endParaRPr>
          </a:p>
          <a:p>
            <a:r>
              <a:rPr lang="en-US" altLang="ja-JP" sz="2400" dirty="0" smtClean="0">
                <a:solidFill>
                  <a:schemeClr val="bg1"/>
                </a:solidFill>
              </a:rPr>
              <a:t>High s</a:t>
            </a:r>
            <a:r>
              <a:rPr lang="ja-JP" altLang="en-US" sz="2400" dirty="0" smtClean="0">
                <a:solidFill>
                  <a:schemeClr val="bg1"/>
                </a:solidFill>
              </a:rPr>
              <a:t>では合成されない。</a:t>
            </a:r>
            <a:endParaRPr lang="en-US" altLang="ja-JP" sz="2400" dirty="0" smtClean="0">
              <a:solidFill>
                <a:schemeClr val="bg1"/>
              </a:solidFill>
            </a:endParaRPr>
          </a:p>
        </p:txBody>
      </p:sp>
      <p:pic>
        <p:nvPicPr>
          <p:cNvPr id="19" name="図 18" descr="1.bmp"/>
          <p:cNvPicPr>
            <a:picLocks noChangeAspect="1"/>
          </p:cNvPicPr>
          <p:nvPr/>
        </p:nvPicPr>
        <p:blipFill>
          <a:blip r:embed="rId4"/>
          <a:stretch>
            <a:fillRect/>
          </a:stretch>
        </p:blipFill>
        <p:spPr>
          <a:xfrm>
            <a:off x="500034" y="1000108"/>
            <a:ext cx="4429156" cy="2437032"/>
          </a:xfrm>
          <a:prstGeom prst="rect">
            <a:avLst/>
          </a:prstGeom>
        </p:spPr>
      </p:pic>
      <p:sp>
        <p:nvSpPr>
          <p:cNvPr id="20" name="テキスト ボックス 19"/>
          <p:cNvSpPr txBox="1"/>
          <p:nvPr/>
        </p:nvSpPr>
        <p:spPr>
          <a:xfrm>
            <a:off x="857224" y="1214422"/>
            <a:ext cx="1428760" cy="954107"/>
          </a:xfrm>
          <a:prstGeom prst="rect">
            <a:avLst/>
          </a:prstGeom>
          <a:noFill/>
        </p:spPr>
        <p:txBody>
          <a:bodyPr wrap="square" rtlCol="0">
            <a:spAutoFit/>
          </a:bodyPr>
          <a:lstStyle/>
          <a:p>
            <a:r>
              <a:rPr lang="en-US" altLang="ja-JP" sz="2800" dirty="0" smtClean="0">
                <a:solidFill>
                  <a:srgbClr val="0070C0"/>
                </a:solidFill>
              </a:rPr>
              <a:t>p-rich</a:t>
            </a:r>
          </a:p>
          <a:p>
            <a:r>
              <a:rPr lang="en-US" altLang="ja-JP" sz="2800" dirty="0" smtClean="0">
                <a:solidFill>
                  <a:srgbClr val="0070C0"/>
                </a:solidFill>
              </a:rPr>
              <a:t>l</a:t>
            </a:r>
            <a:r>
              <a:rPr kumimoji="1" lang="en-US" altLang="ja-JP" sz="2800" dirty="0" smtClean="0">
                <a:solidFill>
                  <a:srgbClr val="0070C0"/>
                </a:solidFill>
              </a:rPr>
              <a:t>ow s</a:t>
            </a:r>
            <a:endParaRPr kumimoji="1" lang="ja-JP" altLang="en-US" sz="2800" dirty="0">
              <a:solidFill>
                <a:srgbClr val="0070C0"/>
              </a:solidFill>
            </a:endParaRPr>
          </a:p>
        </p:txBody>
      </p:sp>
      <p:pic>
        <p:nvPicPr>
          <p:cNvPr id="21" name="図 20" descr="1.bmp"/>
          <p:cNvPicPr>
            <a:picLocks noChangeAspect="1"/>
          </p:cNvPicPr>
          <p:nvPr/>
        </p:nvPicPr>
        <p:blipFill>
          <a:blip r:embed="rId5"/>
          <a:stretch>
            <a:fillRect/>
          </a:stretch>
        </p:blipFill>
        <p:spPr>
          <a:xfrm>
            <a:off x="500034" y="3857628"/>
            <a:ext cx="4667261" cy="2582785"/>
          </a:xfrm>
          <a:prstGeom prst="rect">
            <a:avLst/>
          </a:prstGeom>
        </p:spPr>
      </p:pic>
      <p:sp>
        <p:nvSpPr>
          <p:cNvPr id="22" name="テキスト ボックス 21"/>
          <p:cNvSpPr txBox="1"/>
          <p:nvPr/>
        </p:nvSpPr>
        <p:spPr>
          <a:xfrm>
            <a:off x="928662" y="4214818"/>
            <a:ext cx="1643074" cy="954107"/>
          </a:xfrm>
          <a:prstGeom prst="rect">
            <a:avLst/>
          </a:prstGeom>
          <a:noFill/>
        </p:spPr>
        <p:txBody>
          <a:bodyPr wrap="square" rtlCol="0">
            <a:spAutoFit/>
          </a:bodyPr>
          <a:lstStyle/>
          <a:p>
            <a:r>
              <a:rPr lang="en-US" altLang="ja-JP" sz="2800" dirty="0" smtClean="0">
                <a:solidFill>
                  <a:srgbClr val="FF0000"/>
                </a:solidFill>
              </a:rPr>
              <a:t>p</a:t>
            </a:r>
            <a:r>
              <a:rPr kumimoji="1" lang="en-US" altLang="ja-JP" sz="2800" dirty="0" smtClean="0">
                <a:solidFill>
                  <a:srgbClr val="FF0000"/>
                </a:solidFill>
              </a:rPr>
              <a:t>-rich</a:t>
            </a:r>
            <a:br>
              <a:rPr kumimoji="1" lang="en-US" altLang="ja-JP" sz="2800" dirty="0" smtClean="0">
                <a:solidFill>
                  <a:srgbClr val="FF0000"/>
                </a:solidFill>
              </a:rPr>
            </a:br>
            <a:r>
              <a:rPr kumimoji="1" lang="en-US" altLang="ja-JP" sz="2800" dirty="0" smtClean="0">
                <a:solidFill>
                  <a:srgbClr val="FF0000"/>
                </a:solidFill>
              </a:rPr>
              <a:t>high s</a:t>
            </a:r>
            <a:endParaRPr kumimoji="1" lang="ja-JP" altLang="en-US" sz="2800" dirty="0">
              <a:solidFill>
                <a:srgbClr val="FF0000"/>
              </a:solidFill>
            </a:endParaRPr>
          </a:p>
        </p:txBody>
      </p:sp>
      <p:sp>
        <p:nvSpPr>
          <p:cNvPr id="15" name="テキスト ボックス 14"/>
          <p:cNvSpPr txBox="1"/>
          <p:nvPr/>
        </p:nvSpPr>
        <p:spPr>
          <a:xfrm>
            <a:off x="1000100" y="285728"/>
            <a:ext cx="8143932" cy="646331"/>
          </a:xfrm>
          <a:prstGeom prst="rect">
            <a:avLst/>
          </a:prstGeom>
          <a:noFill/>
        </p:spPr>
        <p:txBody>
          <a:bodyPr wrap="square" rtlCol="0">
            <a:spAutoFit/>
          </a:bodyPr>
          <a:lstStyle/>
          <a:p>
            <a:r>
              <a:rPr lang="en-US" altLang="ja-JP" sz="3600" dirty="0" smtClean="0">
                <a:solidFill>
                  <a:schemeClr val="bg1"/>
                </a:solidFill>
              </a:rPr>
              <a:t>t</a:t>
            </a:r>
            <a:r>
              <a:rPr kumimoji="1" lang="en-US" altLang="ja-JP" sz="3600" dirty="0" smtClean="0">
                <a:solidFill>
                  <a:schemeClr val="bg1"/>
                </a:solidFill>
              </a:rPr>
              <a:t>otal ejecta</a:t>
            </a:r>
            <a:r>
              <a:rPr lang="en-US" altLang="ja-JP" sz="3600" dirty="0" smtClean="0">
                <a:solidFill>
                  <a:schemeClr val="bg1"/>
                </a:solidFill>
              </a:rPr>
              <a:t> (SN +proton-rich hot bubbles)</a:t>
            </a:r>
            <a:endParaRPr kumimoji="1" lang="ja-JP" altLang="en-US" sz="3600" dirty="0">
              <a:solidFill>
                <a:schemeClr val="bg1"/>
              </a:solidFill>
            </a:endParaRPr>
          </a:p>
        </p:txBody>
      </p:sp>
      <p:sp>
        <p:nvSpPr>
          <p:cNvPr id="12" name="テキスト ボックス 11"/>
          <p:cNvSpPr txBox="1"/>
          <p:nvPr/>
        </p:nvSpPr>
        <p:spPr>
          <a:xfrm rot="16200000">
            <a:off x="-16551" y="1769407"/>
            <a:ext cx="1143008" cy="461665"/>
          </a:xfrm>
          <a:prstGeom prst="rect">
            <a:avLst/>
          </a:prstGeom>
          <a:solidFill>
            <a:schemeClr val="bg1"/>
          </a:solidFill>
        </p:spPr>
        <p:txBody>
          <a:bodyPr wrap="square" rtlCol="0">
            <a:spAutoFit/>
          </a:bodyPr>
          <a:lstStyle/>
          <a:p>
            <a:r>
              <a:rPr kumimoji="1" lang="en-US" altLang="ja-JP" sz="2400" dirty="0" smtClean="0"/>
              <a:t>[</a:t>
            </a:r>
            <a:r>
              <a:rPr lang="en-US" altLang="ja-JP" sz="2400" dirty="0" smtClean="0"/>
              <a:t>X/Fe</a:t>
            </a:r>
            <a:r>
              <a:rPr kumimoji="1" lang="en-US" altLang="ja-JP" sz="2400" dirty="0" smtClean="0"/>
              <a:t>]</a:t>
            </a:r>
            <a:endParaRPr kumimoji="1" lang="ja-JP" altLang="en-US" sz="2400" dirty="0"/>
          </a:p>
        </p:txBody>
      </p:sp>
      <p:sp>
        <p:nvSpPr>
          <p:cNvPr id="13" name="テキスト ボックス 12"/>
          <p:cNvSpPr txBox="1"/>
          <p:nvPr/>
        </p:nvSpPr>
        <p:spPr>
          <a:xfrm rot="16200000">
            <a:off x="-87989" y="4912679"/>
            <a:ext cx="1143008" cy="461665"/>
          </a:xfrm>
          <a:prstGeom prst="rect">
            <a:avLst/>
          </a:prstGeom>
          <a:solidFill>
            <a:schemeClr val="bg1"/>
          </a:solidFill>
        </p:spPr>
        <p:txBody>
          <a:bodyPr wrap="square" rtlCol="0">
            <a:spAutoFit/>
          </a:bodyPr>
          <a:lstStyle/>
          <a:p>
            <a:r>
              <a:rPr lang="en-US" altLang="ja-JP" sz="2400" dirty="0" smtClean="0"/>
              <a:t>[X/Fe</a:t>
            </a:r>
            <a:r>
              <a:rPr kumimoji="1" lang="en-US" altLang="ja-JP" sz="2400" dirty="0" smtClean="0"/>
              <a:t>]</a:t>
            </a:r>
            <a:endParaRPr kumimoji="1" lang="ja-JP" altLang="en-US" sz="2400" dirty="0"/>
          </a:p>
        </p:txBody>
      </p:sp>
      <p:sp>
        <p:nvSpPr>
          <p:cNvPr id="14" name="テキスト ボックス 13"/>
          <p:cNvSpPr txBox="1"/>
          <p:nvPr/>
        </p:nvSpPr>
        <p:spPr>
          <a:xfrm>
            <a:off x="2285984" y="3488296"/>
            <a:ext cx="2571768" cy="369332"/>
          </a:xfrm>
          <a:prstGeom prst="rect">
            <a:avLst/>
          </a:prstGeom>
          <a:noFill/>
        </p:spPr>
        <p:txBody>
          <a:bodyPr wrap="square" rtlCol="0">
            <a:spAutoFit/>
          </a:bodyPr>
          <a:lstStyle/>
          <a:p>
            <a:r>
              <a:rPr kumimoji="1" lang="ja-JP" altLang="en-US" dirty="0" smtClean="0">
                <a:solidFill>
                  <a:schemeClr val="bg1"/>
                </a:solidFill>
              </a:rPr>
              <a:t>原子番号</a:t>
            </a:r>
            <a:endParaRPr kumimoji="1" lang="ja-JP" altLang="en-US" dirty="0">
              <a:solidFill>
                <a:schemeClr val="bg1"/>
              </a:solidFill>
            </a:endParaRPr>
          </a:p>
        </p:txBody>
      </p:sp>
      <p:sp>
        <p:nvSpPr>
          <p:cNvPr id="16" name="テキスト ボックス 15"/>
          <p:cNvSpPr txBox="1"/>
          <p:nvPr/>
        </p:nvSpPr>
        <p:spPr>
          <a:xfrm>
            <a:off x="2357422" y="6500834"/>
            <a:ext cx="2571768" cy="369332"/>
          </a:xfrm>
          <a:prstGeom prst="rect">
            <a:avLst/>
          </a:prstGeom>
          <a:noFill/>
        </p:spPr>
        <p:txBody>
          <a:bodyPr wrap="square" rtlCol="0">
            <a:spAutoFit/>
          </a:bodyPr>
          <a:lstStyle/>
          <a:p>
            <a:r>
              <a:rPr kumimoji="1" lang="ja-JP" altLang="en-US" dirty="0" smtClean="0">
                <a:solidFill>
                  <a:schemeClr val="bg1"/>
                </a:solidFill>
              </a:rPr>
              <a:t>原子番号</a:t>
            </a:r>
            <a:endParaRPr kumimoji="1" lang="ja-JP" altLang="en-US" dirty="0">
              <a:solidFill>
                <a:schemeClr val="bg1"/>
              </a:solidFill>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pic>
        <p:nvPicPr>
          <p:cNvPr id="4" name="コンテンツ プレースホルダ 3" descr="nps02c.jpg"/>
          <p:cNvPicPr>
            <a:picLocks noGrp="1" noChangeAspect="1"/>
          </p:cNvPicPr>
          <p:nvPr>
            <p:ph idx="1"/>
          </p:nvPr>
        </p:nvPicPr>
        <p:blipFill>
          <a:blip r:embed="rId3"/>
          <a:stretch>
            <a:fillRect/>
          </a:stretch>
        </p:blipFill>
        <p:spPr>
          <a:xfrm>
            <a:off x="0" y="-24"/>
            <a:ext cx="9144032" cy="6858024"/>
          </a:xfrm>
        </p:spPr>
      </p:pic>
      <p:pic>
        <p:nvPicPr>
          <p:cNvPr id="6" name="図 5" descr="1.bmp"/>
          <p:cNvPicPr>
            <a:picLocks noChangeAspect="1"/>
          </p:cNvPicPr>
          <p:nvPr/>
        </p:nvPicPr>
        <p:blipFill>
          <a:blip r:embed="rId4"/>
          <a:stretch>
            <a:fillRect/>
          </a:stretch>
        </p:blipFill>
        <p:spPr>
          <a:xfrm>
            <a:off x="1071570" y="1508906"/>
            <a:ext cx="6429388" cy="3920358"/>
          </a:xfrm>
          <a:prstGeom prst="rect">
            <a:avLst/>
          </a:prstGeom>
        </p:spPr>
      </p:pic>
      <p:sp>
        <p:nvSpPr>
          <p:cNvPr id="8" name="テキスト ボックス 7"/>
          <p:cNvSpPr txBox="1"/>
          <p:nvPr/>
        </p:nvSpPr>
        <p:spPr>
          <a:xfrm>
            <a:off x="2285984" y="285728"/>
            <a:ext cx="8143932" cy="523220"/>
          </a:xfrm>
          <a:prstGeom prst="rect">
            <a:avLst/>
          </a:prstGeom>
          <a:noFill/>
        </p:spPr>
        <p:txBody>
          <a:bodyPr wrap="square" rtlCol="0">
            <a:spAutoFit/>
          </a:bodyPr>
          <a:lstStyle/>
          <a:p>
            <a:r>
              <a:rPr lang="en-US" altLang="ja-JP" sz="2800" dirty="0" smtClean="0">
                <a:solidFill>
                  <a:srgbClr val="FFFF00"/>
                </a:solidFill>
              </a:rPr>
              <a:t>proton-rich</a:t>
            </a:r>
            <a:r>
              <a:rPr lang="ja-JP" altLang="en-US" sz="2800" dirty="0" smtClean="0">
                <a:solidFill>
                  <a:schemeClr val="bg1"/>
                </a:solidFill>
              </a:rPr>
              <a:t> </a:t>
            </a:r>
            <a:r>
              <a:rPr lang="en-US" altLang="ja-JP" sz="2800" dirty="0" smtClean="0">
                <a:solidFill>
                  <a:schemeClr val="bg1"/>
                </a:solidFill>
              </a:rPr>
              <a:t>(</a:t>
            </a:r>
            <a:r>
              <a:rPr lang="ja-JP" altLang="en-US" sz="2800" dirty="0" smtClean="0">
                <a:solidFill>
                  <a:schemeClr val="bg1"/>
                </a:solidFill>
              </a:rPr>
              <a:t>全放出物質</a:t>
            </a:r>
            <a:r>
              <a:rPr lang="en-US" altLang="ja-JP" sz="2800" dirty="0" smtClean="0">
                <a:solidFill>
                  <a:schemeClr val="bg1"/>
                </a:solidFill>
              </a:rPr>
              <a:t>)</a:t>
            </a:r>
            <a:endParaRPr kumimoji="1" lang="ja-JP" altLang="en-US" sz="2800" dirty="0">
              <a:solidFill>
                <a:schemeClr val="bg1"/>
              </a:solidFill>
            </a:endParaRPr>
          </a:p>
        </p:txBody>
      </p:sp>
      <p:sp>
        <p:nvSpPr>
          <p:cNvPr id="9" name="テキスト ボックス 8"/>
          <p:cNvSpPr txBox="1"/>
          <p:nvPr/>
        </p:nvSpPr>
        <p:spPr>
          <a:xfrm>
            <a:off x="1142976" y="5618165"/>
            <a:ext cx="7215238" cy="954107"/>
          </a:xfrm>
          <a:prstGeom prst="rect">
            <a:avLst/>
          </a:prstGeom>
          <a:noFill/>
        </p:spPr>
        <p:txBody>
          <a:bodyPr wrap="square" rtlCol="0">
            <a:spAutoFit/>
          </a:bodyPr>
          <a:lstStyle/>
          <a:p>
            <a:r>
              <a:rPr lang="ja-JP" altLang="en-US" sz="2800" dirty="0" smtClean="0">
                <a:solidFill>
                  <a:schemeClr val="bg1"/>
                </a:solidFill>
              </a:rPr>
              <a:t>陽子過剰環境では</a:t>
            </a:r>
            <a:r>
              <a:rPr lang="en-US" altLang="ja-JP" sz="2800" dirty="0" smtClean="0">
                <a:solidFill>
                  <a:schemeClr val="bg1"/>
                </a:solidFill>
              </a:rPr>
              <a:t>weak r-element</a:t>
            </a:r>
            <a:r>
              <a:rPr lang="ja-JP" altLang="en-US" sz="2800" dirty="0" smtClean="0">
                <a:solidFill>
                  <a:schemeClr val="bg1"/>
                </a:solidFill>
              </a:rPr>
              <a:t>は</a:t>
            </a:r>
            <a:endParaRPr lang="en-US" altLang="ja-JP" sz="2800" dirty="0" smtClean="0">
              <a:solidFill>
                <a:schemeClr val="bg1"/>
              </a:solidFill>
            </a:endParaRPr>
          </a:p>
          <a:p>
            <a:r>
              <a:rPr lang="ja-JP" altLang="en-US" sz="2800" dirty="0" smtClean="0">
                <a:solidFill>
                  <a:schemeClr val="bg1"/>
                </a:solidFill>
              </a:rPr>
              <a:t>できなかった。</a:t>
            </a:r>
            <a:endParaRPr lang="en-US" altLang="ja-JP" sz="2800" dirty="0" smtClean="0">
              <a:solidFill>
                <a:schemeClr val="bg1"/>
              </a:solidFill>
            </a:endParaRPr>
          </a:p>
        </p:txBody>
      </p:sp>
      <p:sp>
        <p:nvSpPr>
          <p:cNvPr id="10" name="テキスト ボックス 9"/>
          <p:cNvSpPr txBox="1"/>
          <p:nvPr/>
        </p:nvSpPr>
        <p:spPr>
          <a:xfrm>
            <a:off x="71406" y="824195"/>
            <a:ext cx="5643602" cy="461665"/>
          </a:xfrm>
          <a:prstGeom prst="rect">
            <a:avLst/>
          </a:prstGeom>
          <a:noFill/>
        </p:spPr>
        <p:txBody>
          <a:bodyPr wrap="square" rtlCol="0">
            <a:spAutoFit/>
          </a:bodyPr>
          <a:lstStyle/>
          <a:p>
            <a:r>
              <a:rPr lang="en-US" altLang="ja-JP" sz="2400" dirty="0" smtClean="0">
                <a:solidFill>
                  <a:schemeClr val="bg1"/>
                </a:solidFill>
              </a:rPr>
              <a:t>n</a:t>
            </a:r>
            <a:r>
              <a:rPr kumimoji="1" lang="en-US" altLang="ja-JP" sz="2400" dirty="0" smtClean="0">
                <a:solidFill>
                  <a:schemeClr val="bg1"/>
                </a:solidFill>
              </a:rPr>
              <a:t>ormal SN + hot bubble</a:t>
            </a:r>
            <a:r>
              <a:rPr kumimoji="1" lang="ja-JP" altLang="en-US" sz="2400" dirty="0" smtClean="0">
                <a:solidFill>
                  <a:schemeClr val="bg1"/>
                </a:solidFill>
              </a:rPr>
              <a:t>　</a:t>
            </a:r>
            <a:r>
              <a:rPr kumimoji="1" lang="en-US" altLang="ja-JP" sz="2400" dirty="0" smtClean="0">
                <a:solidFill>
                  <a:schemeClr val="bg1"/>
                </a:solidFill>
              </a:rPr>
              <a:t>s/kb~150 </a:t>
            </a:r>
            <a:endParaRPr kumimoji="1" lang="ja-JP" altLang="en-US" sz="2400" dirty="0">
              <a:solidFill>
                <a:schemeClr val="bg1"/>
              </a:solidFill>
            </a:endParaRPr>
          </a:p>
        </p:txBody>
      </p:sp>
      <p:sp>
        <p:nvSpPr>
          <p:cNvPr id="12" name="テキスト ボックス 11"/>
          <p:cNvSpPr txBox="1"/>
          <p:nvPr/>
        </p:nvSpPr>
        <p:spPr>
          <a:xfrm>
            <a:off x="214282" y="71414"/>
            <a:ext cx="1500198" cy="523220"/>
          </a:xfrm>
          <a:prstGeom prst="rect">
            <a:avLst/>
          </a:prstGeom>
          <a:noFill/>
        </p:spPr>
        <p:txBody>
          <a:bodyPr wrap="square" rtlCol="0">
            <a:spAutoFit/>
          </a:bodyPr>
          <a:lstStyle/>
          <a:p>
            <a:r>
              <a:rPr lang="en-US" altLang="ja-JP" sz="2800" dirty="0" smtClean="0">
                <a:solidFill>
                  <a:schemeClr val="bg1"/>
                </a:solidFill>
              </a:rPr>
              <a:t>Ⅲ</a:t>
            </a:r>
            <a:r>
              <a:rPr kumimoji="1" lang="en-US" altLang="ja-JP" sz="2800" dirty="0" smtClean="0">
                <a:solidFill>
                  <a:schemeClr val="bg1"/>
                </a:solidFill>
              </a:rPr>
              <a:t>. </a:t>
            </a:r>
            <a:r>
              <a:rPr lang="en-US" altLang="ja-JP" sz="2800" dirty="0" smtClean="0">
                <a:solidFill>
                  <a:schemeClr val="bg1"/>
                </a:solidFill>
              </a:rPr>
              <a:t>wr</a:t>
            </a:r>
            <a:endParaRPr kumimoji="1" lang="ja-JP" altLang="en-US" sz="2800" dirty="0">
              <a:solidFill>
                <a:schemeClr val="bg1"/>
              </a:solidFill>
            </a:endParaRPr>
          </a:p>
        </p:txBody>
      </p:sp>
      <p:sp>
        <p:nvSpPr>
          <p:cNvPr id="13" name="正方形/長方形 12"/>
          <p:cNvSpPr/>
          <p:nvPr/>
        </p:nvSpPr>
        <p:spPr>
          <a:xfrm>
            <a:off x="5500694" y="3000372"/>
            <a:ext cx="1643074" cy="500066"/>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4" name="正方形/長方形 13"/>
          <p:cNvSpPr/>
          <p:nvPr/>
        </p:nvSpPr>
        <p:spPr>
          <a:xfrm>
            <a:off x="4572000" y="2977218"/>
            <a:ext cx="3428992" cy="523220"/>
          </a:xfrm>
          <a:prstGeom prst="rect">
            <a:avLst/>
          </a:prstGeom>
        </p:spPr>
        <p:txBody>
          <a:bodyPr wrap="square">
            <a:spAutoFit/>
          </a:bodyPr>
          <a:lstStyle/>
          <a:p>
            <a:pPr algn="ctr"/>
            <a:r>
              <a:rPr lang="en-US" altLang="ja-JP" sz="1400" b="1" dirty="0" smtClean="0"/>
              <a:t>Weak r-process star</a:t>
            </a:r>
          </a:p>
          <a:p>
            <a:pPr algn="ctr"/>
            <a:r>
              <a:rPr lang="ja-JP" altLang="en-US" sz="1400" b="1" dirty="0" smtClean="0"/>
              <a:t>観測値</a:t>
            </a:r>
            <a:endParaRPr lang="ja-JP" altLang="en-US" sz="1400" b="1"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pic>
        <p:nvPicPr>
          <p:cNvPr id="4" name="コンテンツ プレースホルダ 3" descr="nps02c.jpg"/>
          <p:cNvPicPr>
            <a:picLocks noGrp="1" noChangeAspect="1"/>
          </p:cNvPicPr>
          <p:nvPr>
            <p:ph idx="1"/>
          </p:nvPr>
        </p:nvPicPr>
        <p:blipFill>
          <a:blip r:embed="rId3"/>
          <a:stretch>
            <a:fillRect/>
          </a:stretch>
        </p:blipFill>
        <p:spPr>
          <a:xfrm>
            <a:off x="0" y="-24"/>
            <a:ext cx="9144032" cy="6858024"/>
          </a:xfrm>
        </p:spPr>
      </p:pic>
      <p:pic>
        <p:nvPicPr>
          <p:cNvPr id="6" name="図 5" descr="1.bmp"/>
          <p:cNvPicPr>
            <a:picLocks noChangeAspect="1"/>
          </p:cNvPicPr>
          <p:nvPr/>
        </p:nvPicPr>
        <p:blipFill>
          <a:blip r:embed="rId4"/>
          <a:stretch>
            <a:fillRect/>
          </a:stretch>
        </p:blipFill>
        <p:spPr>
          <a:xfrm>
            <a:off x="214282" y="785793"/>
            <a:ext cx="6572297" cy="5915067"/>
          </a:xfrm>
          <a:prstGeom prst="rect">
            <a:avLst/>
          </a:prstGeom>
        </p:spPr>
      </p:pic>
      <p:sp>
        <p:nvSpPr>
          <p:cNvPr id="9" name="テキスト ボックス 8"/>
          <p:cNvSpPr txBox="1"/>
          <p:nvPr/>
        </p:nvSpPr>
        <p:spPr>
          <a:xfrm>
            <a:off x="-214346" y="-71462"/>
            <a:ext cx="3571900" cy="523220"/>
          </a:xfrm>
          <a:prstGeom prst="rect">
            <a:avLst/>
          </a:prstGeom>
          <a:noFill/>
        </p:spPr>
        <p:txBody>
          <a:bodyPr wrap="square" rtlCol="0">
            <a:spAutoFit/>
          </a:bodyPr>
          <a:lstStyle/>
          <a:p>
            <a:r>
              <a:rPr lang="en-US" altLang="ja-JP" sz="2800" dirty="0" smtClean="0">
                <a:solidFill>
                  <a:schemeClr val="bg1"/>
                </a:solidFill>
              </a:rPr>
              <a:t>Ⅰ</a:t>
            </a:r>
            <a:r>
              <a:rPr kumimoji="1" lang="en-US" altLang="ja-JP" sz="2800" dirty="0" smtClean="0">
                <a:solidFill>
                  <a:schemeClr val="bg1"/>
                </a:solidFill>
              </a:rPr>
              <a:t>.</a:t>
            </a:r>
            <a:r>
              <a:rPr lang="en-US" altLang="ja-JP" sz="2800" dirty="0" smtClean="0">
                <a:solidFill>
                  <a:schemeClr val="bg1"/>
                </a:solidFill>
              </a:rPr>
              <a:t> Fe-peak</a:t>
            </a:r>
            <a:endParaRPr kumimoji="1" lang="ja-JP" altLang="en-US" sz="2800" dirty="0">
              <a:solidFill>
                <a:schemeClr val="bg1"/>
              </a:solidFill>
            </a:endParaRPr>
          </a:p>
        </p:txBody>
      </p:sp>
      <p:sp>
        <p:nvSpPr>
          <p:cNvPr id="16" name="テキスト ボックス 15"/>
          <p:cNvSpPr txBox="1"/>
          <p:nvPr/>
        </p:nvSpPr>
        <p:spPr>
          <a:xfrm>
            <a:off x="785787" y="1928802"/>
            <a:ext cx="2357454" cy="523220"/>
          </a:xfrm>
          <a:prstGeom prst="rect">
            <a:avLst/>
          </a:prstGeom>
          <a:noFill/>
        </p:spPr>
        <p:txBody>
          <a:bodyPr wrap="square" rtlCol="0">
            <a:spAutoFit/>
          </a:bodyPr>
          <a:lstStyle/>
          <a:p>
            <a:r>
              <a:rPr lang="en-US" altLang="ja-JP" sz="2800" dirty="0" smtClean="0"/>
              <a:t>EMP</a:t>
            </a:r>
            <a:r>
              <a:rPr lang="ja-JP" altLang="en-US" sz="2800" dirty="0" smtClean="0"/>
              <a:t>観測値</a:t>
            </a:r>
            <a:endParaRPr kumimoji="1" lang="ja-JP" altLang="en-US" sz="2800" dirty="0"/>
          </a:p>
        </p:txBody>
      </p:sp>
      <p:sp>
        <p:nvSpPr>
          <p:cNvPr id="25" name="テキスト ボックス 24"/>
          <p:cNvSpPr txBox="1"/>
          <p:nvPr/>
        </p:nvSpPr>
        <p:spPr>
          <a:xfrm>
            <a:off x="1357291" y="4631304"/>
            <a:ext cx="2143140" cy="369332"/>
          </a:xfrm>
          <a:prstGeom prst="rect">
            <a:avLst/>
          </a:prstGeom>
          <a:noFill/>
        </p:spPr>
        <p:txBody>
          <a:bodyPr wrap="square" rtlCol="0">
            <a:spAutoFit/>
          </a:bodyPr>
          <a:lstStyle/>
          <a:p>
            <a:r>
              <a:rPr lang="en-US" altLang="ja-JP" b="1" dirty="0" smtClean="0">
                <a:solidFill>
                  <a:srgbClr val="0070C0"/>
                </a:solidFill>
              </a:rPr>
              <a:t>            0.006</a:t>
            </a:r>
            <a:endParaRPr kumimoji="1" lang="ja-JP" altLang="en-US" b="1" dirty="0">
              <a:solidFill>
                <a:srgbClr val="0070C0"/>
              </a:solidFill>
            </a:endParaRPr>
          </a:p>
        </p:txBody>
      </p:sp>
      <p:sp>
        <p:nvSpPr>
          <p:cNvPr id="26" name="テキスト ボックス 25"/>
          <p:cNvSpPr txBox="1"/>
          <p:nvPr/>
        </p:nvSpPr>
        <p:spPr>
          <a:xfrm>
            <a:off x="4286249" y="2500306"/>
            <a:ext cx="1214446" cy="369332"/>
          </a:xfrm>
          <a:prstGeom prst="rect">
            <a:avLst/>
          </a:prstGeom>
          <a:noFill/>
        </p:spPr>
        <p:txBody>
          <a:bodyPr wrap="square" rtlCol="0">
            <a:spAutoFit/>
          </a:bodyPr>
          <a:lstStyle/>
          <a:p>
            <a:r>
              <a:rPr lang="en-US" altLang="ja-JP" b="1" dirty="0" smtClean="0">
                <a:solidFill>
                  <a:srgbClr val="0070C0"/>
                </a:solidFill>
              </a:rPr>
              <a:t>0.06</a:t>
            </a:r>
            <a:endParaRPr kumimoji="1" lang="ja-JP" altLang="en-US" b="1" dirty="0">
              <a:solidFill>
                <a:srgbClr val="0070C0"/>
              </a:solidFill>
            </a:endParaRPr>
          </a:p>
        </p:txBody>
      </p:sp>
      <p:sp>
        <p:nvSpPr>
          <p:cNvPr id="27" name="テキスト ボックス 26"/>
          <p:cNvSpPr txBox="1"/>
          <p:nvPr/>
        </p:nvSpPr>
        <p:spPr>
          <a:xfrm>
            <a:off x="642911" y="4929198"/>
            <a:ext cx="1571636" cy="646331"/>
          </a:xfrm>
          <a:prstGeom prst="rect">
            <a:avLst/>
          </a:prstGeom>
          <a:noFill/>
        </p:spPr>
        <p:txBody>
          <a:bodyPr wrap="square" rtlCol="0">
            <a:spAutoFit/>
          </a:bodyPr>
          <a:lstStyle/>
          <a:p>
            <a:r>
              <a:rPr lang="en-US" altLang="ja-JP" b="1" dirty="0" smtClean="0">
                <a:solidFill>
                  <a:srgbClr val="0070C0"/>
                </a:solidFill>
              </a:rPr>
              <a:t>                      ΔM=0.0006</a:t>
            </a:r>
            <a:endParaRPr kumimoji="1" lang="ja-JP" altLang="en-US" b="1" dirty="0">
              <a:solidFill>
                <a:srgbClr val="0070C0"/>
              </a:solidFill>
            </a:endParaRPr>
          </a:p>
        </p:txBody>
      </p:sp>
      <p:sp>
        <p:nvSpPr>
          <p:cNvPr id="28" name="テキスト ボックス 27"/>
          <p:cNvSpPr txBox="1"/>
          <p:nvPr/>
        </p:nvSpPr>
        <p:spPr>
          <a:xfrm>
            <a:off x="3214679" y="3191532"/>
            <a:ext cx="785818" cy="523220"/>
          </a:xfrm>
          <a:prstGeom prst="rect">
            <a:avLst/>
          </a:prstGeom>
          <a:noFill/>
        </p:spPr>
        <p:txBody>
          <a:bodyPr wrap="square" rtlCol="0">
            <a:spAutoFit/>
          </a:bodyPr>
          <a:lstStyle/>
          <a:p>
            <a:r>
              <a:rPr kumimoji="1" lang="en-US" altLang="ja-JP" sz="2800" b="1" dirty="0" smtClean="0">
                <a:solidFill>
                  <a:srgbClr val="FF0000"/>
                </a:solidFill>
              </a:rPr>
              <a:t>HN</a:t>
            </a:r>
            <a:endParaRPr kumimoji="1" lang="ja-JP" altLang="en-US" sz="2800" b="1" dirty="0">
              <a:solidFill>
                <a:srgbClr val="FF0000"/>
              </a:solidFill>
            </a:endParaRPr>
          </a:p>
        </p:txBody>
      </p:sp>
      <p:sp>
        <p:nvSpPr>
          <p:cNvPr id="29" name="円/楕円 28"/>
          <p:cNvSpPr/>
          <p:nvPr/>
        </p:nvSpPr>
        <p:spPr>
          <a:xfrm>
            <a:off x="3500431" y="3643314"/>
            <a:ext cx="142876" cy="142876"/>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solidFill>
            </a:endParaRPr>
          </a:p>
        </p:txBody>
      </p:sp>
      <p:sp>
        <p:nvSpPr>
          <p:cNvPr id="33" name="円/楕円 32"/>
          <p:cNvSpPr/>
          <p:nvPr/>
        </p:nvSpPr>
        <p:spPr>
          <a:xfrm>
            <a:off x="1357291" y="5786454"/>
            <a:ext cx="142876" cy="142876"/>
          </a:xfrm>
          <a:prstGeom prst="ellipse">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rgbClr val="0070C0"/>
              </a:solidFill>
            </a:endParaRPr>
          </a:p>
        </p:txBody>
      </p:sp>
      <p:sp>
        <p:nvSpPr>
          <p:cNvPr id="35" name="テキスト ボックス 34"/>
          <p:cNvSpPr txBox="1"/>
          <p:nvPr/>
        </p:nvSpPr>
        <p:spPr>
          <a:xfrm>
            <a:off x="6215074" y="857232"/>
            <a:ext cx="3143272" cy="830997"/>
          </a:xfrm>
          <a:prstGeom prst="rect">
            <a:avLst/>
          </a:prstGeom>
          <a:noFill/>
        </p:spPr>
        <p:txBody>
          <a:bodyPr wrap="square" rtlCol="0">
            <a:spAutoFit/>
          </a:bodyPr>
          <a:lstStyle/>
          <a:p>
            <a:endParaRPr lang="en-US" altLang="ja-JP" sz="2400" dirty="0" smtClean="0">
              <a:solidFill>
                <a:schemeClr val="bg1"/>
              </a:solidFill>
            </a:endParaRPr>
          </a:p>
          <a:p>
            <a:endParaRPr kumimoji="1" lang="ja-JP" altLang="en-US" sz="2400" dirty="0">
              <a:solidFill>
                <a:schemeClr val="bg1"/>
              </a:solidFill>
            </a:endParaRPr>
          </a:p>
        </p:txBody>
      </p:sp>
      <p:sp>
        <p:nvSpPr>
          <p:cNvPr id="17" name="テキスト ボックス 16"/>
          <p:cNvSpPr txBox="1"/>
          <p:nvPr/>
        </p:nvSpPr>
        <p:spPr>
          <a:xfrm>
            <a:off x="1428728" y="129581"/>
            <a:ext cx="8001056" cy="584775"/>
          </a:xfrm>
          <a:prstGeom prst="rect">
            <a:avLst/>
          </a:prstGeom>
          <a:noFill/>
        </p:spPr>
        <p:txBody>
          <a:bodyPr wrap="square" rtlCol="0">
            <a:spAutoFit/>
          </a:bodyPr>
          <a:lstStyle/>
          <a:p>
            <a:r>
              <a:rPr lang="en-US" altLang="ja-JP" sz="3200" dirty="0" smtClean="0">
                <a:solidFill>
                  <a:schemeClr val="bg1"/>
                </a:solidFill>
              </a:rPr>
              <a:t>[Zn/Fe] vs [Co/Fe]</a:t>
            </a:r>
            <a:r>
              <a:rPr lang="ja-JP" altLang="en-US" sz="3200" dirty="0" smtClean="0">
                <a:solidFill>
                  <a:schemeClr val="bg1"/>
                </a:solidFill>
              </a:rPr>
              <a:t>（</a:t>
            </a:r>
            <a:r>
              <a:rPr lang="en-US" altLang="ja-JP" sz="3200" dirty="0" smtClean="0">
                <a:solidFill>
                  <a:schemeClr val="bg1"/>
                </a:solidFill>
              </a:rPr>
              <a:t> HN, SN+hot bubbles </a:t>
            </a:r>
            <a:r>
              <a:rPr lang="ja-JP" altLang="en-US" sz="3200" dirty="0" smtClean="0">
                <a:solidFill>
                  <a:schemeClr val="bg1"/>
                </a:solidFill>
              </a:rPr>
              <a:t>）</a:t>
            </a:r>
            <a:endParaRPr kumimoji="1" lang="ja-JP" altLang="en-US" sz="3200" dirty="0">
              <a:solidFill>
                <a:schemeClr val="bg1"/>
              </a:solidFill>
            </a:endParaRPr>
          </a:p>
        </p:txBody>
      </p:sp>
      <p:sp>
        <p:nvSpPr>
          <p:cNvPr id="18" name="テキスト ボックス 17"/>
          <p:cNvSpPr txBox="1"/>
          <p:nvPr/>
        </p:nvSpPr>
        <p:spPr>
          <a:xfrm>
            <a:off x="642911" y="5786454"/>
            <a:ext cx="1857388" cy="954107"/>
          </a:xfrm>
          <a:prstGeom prst="rect">
            <a:avLst/>
          </a:prstGeom>
          <a:noFill/>
        </p:spPr>
        <p:txBody>
          <a:bodyPr wrap="square" rtlCol="0">
            <a:spAutoFit/>
          </a:bodyPr>
          <a:lstStyle/>
          <a:p>
            <a:r>
              <a:rPr kumimoji="1" lang="en-US" altLang="ja-JP" sz="2800" b="1" dirty="0" smtClean="0">
                <a:solidFill>
                  <a:schemeClr val="accent1">
                    <a:lumMod val="75000"/>
                  </a:schemeClr>
                </a:solidFill>
              </a:rPr>
              <a:t>Normal</a:t>
            </a:r>
          </a:p>
          <a:p>
            <a:r>
              <a:rPr lang="en-US" altLang="ja-JP" sz="2800" b="1" dirty="0" smtClean="0">
                <a:solidFill>
                  <a:schemeClr val="accent1">
                    <a:lumMod val="75000"/>
                  </a:schemeClr>
                </a:solidFill>
              </a:rPr>
              <a:t>SN</a:t>
            </a:r>
            <a:endParaRPr kumimoji="1" lang="ja-JP" altLang="en-US" sz="2800" b="1" dirty="0">
              <a:solidFill>
                <a:schemeClr val="accent1">
                  <a:lumMod val="75000"/>
                </a:schemeClr>
              </a:solidFill>
            </a:endParaRPr>
          </a:p>
        </p:txBody>
      </p:sp>
      <p:sp>
        <p:nvSpPr>
          <p:cNvPr id="19" name="テキスト ボックス 18"/>
          <p:cNvSpPr txBox="1"/>
          <p:nvPr/>
        </p:nvSpPr>
        <p:spPr>
          <a:xfrm>
            <a:off x="3000365" y="4071942"/>
            <a:ext cx="3000396" cy="1077218"/>
          </a:xfrm>
          <a:prstGeom prst="rect">
            <a:avLst/>
          </a:prstGeom>
          <a:noFill/>
        </p:spPr>
        <p:txBody>
          <a:bodyPr wrap="square" rtlCol="0">
            <a:spAutoFit/>
          </a:bodyPr>
          <a:lstStyle/>
          <a:p>
            <a:r>
              <a:rPr lang="en-US" altLang="ja-JP" sz="3200" dirty="0" smtClean="0">
                <a:solidFill>
                  <a:srgbClr val="C406B6"/>
                </a:solidFill>
              </a:rPr>
              <a:t>Normal SN</a:t>
            </a:r>
          </a:p>
          <a:p>
            <a:r>
              <a:rPr kumimoji="1" lang="en-US" altLang="ja-JP" sz="3200" dirty="0" smtClean="0">
                <a:solidFill>
                  <a:srgbClr val="C406B6"/>
                </a:solidFill>
              </a:rPr>
              <a:t>+</a:t>
            </a:r>
            <a:r>
              <a:rPr lang="ja-JP" altLang="en-US" sz="3200" dirty="0" smtClean="0">
                <a:solidFill>
                  <a:srgbClr val="C406B6"/>
                </a:solidFill>
              </a:rPr>
              <a:t> </a:t>
            </a:r>
            <a:r>
              <a:rPr lang="en-US" altLang="ja-JP" sz="3200" dirty="0" smtClean="0">
                <a:solidFill>
                  <a:srgbClr val="C406B6"/>
                </a:solidFill>
              </a:rPr>
              <a:t>hot-bubble</a:t>
            </a:r>
            <a:endParaRPr kumimoji="1" lang="en-US" altLang="ja-JP" sz="3200" dirty="0" smtClean="0">
              <a:solidFill>
                <a:srgbClr val="C406B6"/>
              </a:solidFill>
            </a:endParaRPr>
          </a:p>
        </p:txBody>
      </p:sp>
      <p:sp>
        <p:nvSpPr>
          <p:cNvPr id="20" name="テキスト ボックス 19"/>
          <p:cNvSpPr txBox="1"/>
          <p:nvPr/>
        </p:nvSpPr>
        <p:spPr>
          <a:xfrm>
            <a:off x="3357555" y="2631040"/>
            <a:ext cx="357190" cy="369332"/>
          </a:xfrm>
          <a:prstGeom prst="rect">
            <a:avLst/>
          </a:prstGeom>
          <a:solidFill>
            <a:schemeClr val="bg1"/>
          </a:solidFill>
        </p:spPr>
        <p:txBody>
          <a:bodyPr wrap="square" rtlCol="0">
            <a:spAutoFit/>
          </a:bodyPr>
          <a:lstStyle/>
          <a:p>
            <a:endParaRPr kumimoji="1" lang="ja-JP" altLang="en-US" dirty="0"/>
          </a:p>
        </p:txBody>
      </p:sp>
      <p:sp>
        <p:nvSpPr>
          <p:cNvPr id="24" name="テキスト ボックス 23"/>
          <p:cNvSpPr txBox="1"/>
          <p:nvPr/>
        </p:nvSpPr>
        <p:spPr>
          <a:xfrm>
            <a:off x="6786578" y="1357298"/>
            <a:ext cx="2571768" cy="4708981"/>
          </a:xfrm>
          <a:prstGeom prst="rect">
            <a:avLst/>
          </a:prstGeom>
          <a:noFill/>
        </p:spPr>
        <p:txBody>
          <a:bodyPr wrap="square" rtlCol="0">
            <a:spAutoFit/>
          </a:bodyPr>
          <a:lstStyle/>
          <a:p>
            <a:r>
              <a:rPr lang="ja-JP" altLang="en-US" sz="2000" dirty="0" smtClean="0">
                <a:solidFill>
                  <a:schemeClr val="bg1"/>
                </a:solidFill>
              </a:rPr>
              <a:t>今回計算した中では</a:t>
            </a:r>
            <a:r>
              <a:rPr lang="en-US" altLang="ja-JP" sz="2000" dirty="0" smtClean="0">
                <a:solidFill>
                  <a:schemeClr val="bg1"/>
                </a:solidFill>
              </a:rPr>
              <a:t>normal SN</a:t>
            </a:r>
          </a:p>
          <a:p>
            <a:r>
              <a:rPr lang="en-US" altLang="ja-JP" sz="2000" dirty="0" smtClean="0">
                <a:solidFill>
                  <a:schemeClr val="bg1"/>
                </a:solidFill>
              </a:rPr>
              <a:t>+n-rich low s</a:t>
            </a:r>
            <a:r>
              <a:rPr lang="ja-JP" altLang="en-US" sz="2000" dirty="0" smtClean="0">
                <a:solidFill>
                  <a:schemeClr val="bg1"/>
                </a:solidFill>
              </a:rPr>
              <a:t>が一番</a:t>
            </a:r>
            <a:r>
              <a:rPr lang="en-US" altLang="ja-JP" sz="2000" dirty="0" smtClean="0">
                <a:solidFill>
                  <a:schemeClr val="bg1"/>
                </a:solidFill>
              </a:rPr>
              <a:t>EMP</a:t>
            </a:r>
            <a:r>
              <a:rPr lang="ja-JP" altLang="en-US" sz="2000" dirty="0" smtClean="0">
                <a:solidFill>
                  <a:schemeClr val="bg1"/>
                </a:solidFill>
              </a:rPr>
              <a:t>に近い</a:t>
            </a:r>
            <a:r>
              <a:rPr lang="en-US" altLang="ja-JP" sz="2000" dirty="0" smtClean="0">
                <a:solidFill>
                  <a:schemeClr val="bg1"/>
                </a:solidFill>
              </a:rPr>
              <a:t>Zn/Co</a:t>
            </a:r>
          </a:p>
          <a:p>
            <a:r>
              <a:rPr lang="en-US" altLang="ja-JP" sz="2000" dirty="0" smtClean="0">
                <a:solidFill>
                  <a:schemeClr val="bg1"/>
                </a:solidFill>
              </a:rPr>
              <a:t>(Co</a:t>
            </a:r>
            <a:r>
              <a:rPr lang="ja-JP" altLang="en-US" sz="2000" dirty="0" smtClean="0">
                <a:solidFill>
                  <a:schemeClr val="bg1"/>
                </a:solidFill>
              </a:rPr>
              <a:t>は不足しがち</a:t>
            </a:r>
            <a:endParaRPr lang="en-US" altLang="ja-JP" sz="2000" dirty="0" smtClean="0">
              <a:solidFill>
                <a:schemeClr val="bg1"/>
              </a:solidFill>
            </a:endParaRPr>
          </a:p>
          <a:p>
            <a:r>
              <a:rPr lang="ja-JP" altLang="en-US" sz="2000" dirty="0" smtClean="0">
                <a:solidFill>
                  <a:schemeClr val="bg1"/>
                </a:solidFill>
              </a:rPr>
              <a:t>だが</a:t>
            </a:r>
            <a:r>
              <a:rPr lang="en-US" altLang="ja-JP" sz="2000" dirty="0" smtClean="0">
                <a:solidFill>
                  <a:schemeClr val="bg1"/>
                </a:solidFill>
              </a:rPr>
              <a:t>)</a:t>
            </a:r>
          </a:p>
          <a:p>
            <a:endParaRPr lang="en-US" altLang="ja-JP" sz="2000" dirty="0" smtClean="0">
              <a:solidFill>
                <a:schemeClr val="bg1"/>
              </a:solidFill>
            </a:endParaRPr>
          </a:p>
          <a:p>
            <a:r>
              <a:rPr lang="en-US" altLang="ja-JP" sz="2000" dirty="0" smtClean="0">
                <a:solidFill>
                  <a:schemeClr val="bg1"/>
                </a:solidFill>
              </a:rPr>
              <a:t>(Zn/Fe~0.7</a:t>
            </a:r>
            <a:r>
              <a:rPr lang="ja-JP" altLang="en-US" sz="2000" dirty="0" smtClean="0">
                <a:solidFill>
                  <a:schemeClr val="bg1"/>
                </a:solidFill>
              </a:rPr>
              <a:t>程度だと</a:t>
            </a:r>
            <a:endParaRPr lang="en-US" altLang="ja-JP" sz="2000" dirty="0" smtClean="0">
              <a:solidFill>
                <a:schemeClr val="bg1"/>
              </a:solidFill>
            </a:endParaRPr>
          </a:p>
          <a:p>
            <a:r>
              <a:rPr lang="en-US" altLang="ja-JP" sz="2000" dirty="0" smtClean="0">
                <a:solidFill>
                  <a:schemeClr val="bg1"/>
                </a:solidFill>
              </a:rPr>
              <a:t>OK</a:t>
            </a:r>
            <a:r>
              <a:rPr lang="ja-JP" altLang="en-US" sz="2000" dirty="0" smtClean="0">
                <a:solidFill>
                  <a:schemeClr val="bg1"/>
                </a:solidFill>
              </a:rPr>
              <a:t>かも</a:t>
            </a:r>
            <a:r>
              <a:rPr lang="en-US" altLang="ja-JP" sz="2000" dirty="0" smtClean="0">
                <a:solidFill>
                  <a:schemeClr val="bg1"/>
                </a:solidFill>
              </a:rPr>
              <a:t>)</a:t>
            </a:r>
          </a:p>
          <a:p>
            <a:endParaRPr lang="en-US" altLang="ja-JP" sz="2000" dirty="0" smtClean="0">
              <a:solidFill>
                <a:schemeClr val="bg1"/>
              </a:solidFill>
            </a:endParaRPr>
          </a:p>
          <a:p>
            <a:endParaRPr lang="en-US" altLang="ja-JP" sz="2000" dirty="0" smtClean="0">
              <a:solidFill>
                <a:schemeClr val="bg1"/>
              </a:solidFill>
            </a:endParaRPr>
          </a:p>
          <a:p>
            <a:r>
              <a:rPr lang="ja-JP" altLang="en-US" sz="2000" dirty="0" smtClean="0">
                <a:solidFill>
                  <a:schemeClr val="bg1"/>
                </a:solidFill>
              </a:rPr>
              <a:t>（</a:t>
            </a:r>
            <a:r>
              <a:rPr lang="en-US" altLang="ja-JP" sz="2000" dirty="0" smtClean="0">
                <a:solidFill>
                  <a:schemeClr val="bg1"/>
                </a:solidFill>
              </a:rPr>
              <a:t>HN</a:t>
            </a:r>
            <a:r>
              <a:rPr lang="ja-JP" altLang="en-US" sz="2000" dirty="0" smtClean="0">
                <a:solidFill>
                  <a:schemeClr val="bg1"/>
                </a:solidFill>
              </a:rPr>
              <a:t>についても</a:t>
            </a:r>
            <a:r>
              <a:rPr lang="en-US" altLang="ja-JP" sz="2000" dirty="0" smtClean="0">
                <a:solidFill>
                  <a:schemeClr val="bg1"/>
                </a:solidFill>
              </a:rPr>
              <a:t>Co</a:t>
            </a:r>
            <a:r>
              <a:rPr lang="ja-JP" altLang="en-US" sz="2000" dirty="0" smtClean="0">
                <a:solidFill>
                  <a:schemeClr val="bg1"/>
                </a:solidFill>
              </a:rPr>
              <a:t>は</a:t>
            </a:r>
            <a:endParaRPr lang="en-US" altLang="ja-JP" sz="2000" dirty="0" smtClean="0">
              <a:solidFill>
                <a:schemeClr val="bg1"/>
              </a:solidFill>
            </a:endParaRPr>
          </a:p>
          <a:p>
            <a:r>
              <a:rPr lang="ja-JP" altLang="en-US" sz="2000" dirty="0" smtClean="0">
                <a:solidFill>
                  <a:schemeClr val="bg1"/>
                </a:solidFill>
              </a:rPr>
              <a:t>少し改善する必要。）</a:t>
            </a:r>
            <a:endParaRPr lang="en-US" altLang="ja-JP" sz="2000" dirty="0" smtClean="0">
              <a:solidFill>
                <a:schemeClr val="bg1"/>
              </a:solidFill>
            </a:endParaRPr>
          </a:p>
          <a:p>
            <a:endParaRPr lang="en-US" altLang="ja-JP" sz="2000" dirty="0" smtClean="0">
              <a:solidFill>
                <a:schemeClr val="bg1"/>
              </a:solidFill>
            </a:endParaRPr>
          </a:p>
          <a:p>
            <a:endParaRPr lang="en-US" altLang="ja-JP" sz="2000" dirty="0" smtClean="0">
              <a:solidFill>
                <a:schemeClr val="bg1"/>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pic>
        <p:nvPicPr>
          <p:cNvPr id="4" name="コンテンツ プレースホルダ 3" descr="nps02c.jpg"/>
          <p:cNvPicPr>
            <a:picLocks noGrp="1" noChangeAspect="1"/>
          </p:cNvPicPr>
          <p:nvPr>
            <p:ph idx="1"/>
          </p:nvPr>
        </p:nvPicPr>
        <p:blipFill>
          <a:blip r:embed="rId2"/>
          <a:stretch>
            <a:fillRect/>
          </a:stretch>
        </p:blipFill>
        <p:spPr>
          <a:xfrm>
            <a:off x="0" y="-24"/>
            <a:ext cx="9144032" cy="6858024"/>
          </a:xfrm>
        </p:spPr>
      </p:pic>
      <p:sp>
        <p:nvSpPr>
          <p:cNvPr id="5" name="テキスト ボックス 4"/>
          <p:cNvSpPr txBox="1"/>
          <p:nvPr/>
        </p:nvSpPr>
        <p:spPr>
          <a:xfrm>
            <a:off x="1428728" y="2772787"/>
            <a:ext cx="6786610" cy="584775"/>
          </a:xfrm>
          <a:prstGeom prst="rect">
            <a:avLst/>
          </a:prstGeom>
          <a:noFill/>
        </p:spPr>
        <p:txBody>
          <a:bodyPr wrap="square" rtlCol="0">
            <a:spAutoFit/>
          </a:bodyPr>
          <a:lstStyle/>
          <a:p>
            <a:r>
              <a:rPr kumimoji="1" lang="ja-JP" altLang="en-US" sz="3200" dirty="0" smtClean="0">
                <a:solidFill>
                  <a:schemeClr val="bg1"/>
                </a:solidFill>
              </a:rPr>
              <a:t>０</a:t>
            </a:r>
            <a:r>
              <a:rPr kumimoji="1" lang="en-US" altLang="ja-JP" sz="3200" dirty="0" smtClean="0">
                <a:solidFill>
                  <a:schemeClr val="bg1"/>
                </a:solidFill>
              </a:rPr>
              <a:t>.</a:t>
            </a:r>
            <a:r>
              <a:rPr lang="ja-JP" altLang="en-US" sz="3200" dirty="0" smtClean="0">
                <a:solidFill>
                  <a:schemeClr val="bg1"/>
                </a:solidFill>
              </a:rPr>
              <a:t>                 </a:t>
            </a:r>
            <a:r>
              <a:rPr lang="en-US" altLang="ja-JP" sz="3200" dirty="0" smtClean="0">
                <a:solidFill>
                  <a:schemeClr val="bg1"/>
                </a:solidFill>
              </a:rPr>
              <a:t>Introduction</a:t>
            </a:r>
            <a:endParaRPr kumimoji="1" lang="en-US" altLang="ja-JP" sz="3200" dirty="0" smtClean="0">
              <a:solidFill>
                <a:schemeClr val="bg1"/>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pic>
        <p:nvPicPr>
          <p:cNvPr id="4" name="コンテンツ プレースホルダ 3" descr="nps02c.jpg"/>
          <p:cNvPicPr>
            <a:picLocks noGrp="1" noChangeAspect="1"/>
          </p:cNvPicPr>
          <p:nvPr>
            <p:ph idx="1"/>
          </p:nvPr>
        </p:nvPicPr>
        <p:blipFill>
          <a:blip r:embed="rId2"/>
          <a:stretch>
            <a:fillRect/>
          </a:stretch>
        </p:blipFill>
        <p:spPr>
          <a:xfrm>
            <a:off x="0" y="-24"/>
            <a:ext cx="9144032" cy="6858024"/>
          </a:xfrm>
        </p:spPr>
      </p:pic>
      <p:sp>
        <p:nvSpPr>
          <p:cNvPr id="5" name="テキスト ボックス 4"/>
          <p:cNvSpPr txBox="1"/>
          <p:nvPr/>
        </p:nvSpPr>
        <p:spPr>
          <a:xfrm>
            <a:off x="-214346" y="-71462"/>
            <a:ext cx="3571900" cy="523220"/>
          </a:xfrm>
          <a:prstGeom prst="rect">
            <a:avLst/>
          </a:prstGeom>
          <a:noFill/>
        </p:spPr>
        <p:txBody>
          <a:bodyPr wrap="square" rtlCol="0">
            <a:spAutoFit/>
          </a:bodyPr>
          <a:lstStyle/>
          <a:p>
            <a:r>
              <a:rPr lang="en-US" altLang="ja-JP" sz="2800" dirty="0" smtClean="0">
                <a:solidFill>
                  <a:schemeClr val="bg1"/>
                </a:solidFill>
              </a:rPr>
              <a:t>Ⅰ</a:t>
            </a:r>
            <a:r>
              <a:rPr kumimoji="1" lang="en-US" altLang="ja-JP" sz="2800" dirty="0" smtClean="0">
                <a:solidFill>
                  <a:schemeClr val="bg1"/>
                </a:solidFill>
              </a:rPr>
              <a:t>.</a:t>
            </a:r>
            <a:r>
              <a:rPr lang="en-US" altLang="ja-JP" sz="2800" dirty="0" smtClean="0">
                <a:solidFill>
                  <a:schemeClr val="bg1"/>
                </a:solidFill>
              </a:rPr>
              <a:t> Fe-peak</a:t>
            </a:r>
            <a:endParaRPr kumimoji="1" lang="ja-JP" altLang="en-US" sz="2800" dirty="0">
              <a:solidFill>
                <a:schemeClr val="bg1"/>
              </a:solidFill>
            </a:endParaRPr>
          </a:p>
        </p:txBody>
      </p:sp>
      <p:sp>
        <p:nvSpPr>
          <p:cNvPr id="7" name="テキスト ボックス 6"/>
          <p:cNvSpPr txBox="1"/>
          <p:nvPr/>
        </p:nvSpPr>
        <p:spPr>
          <a:xfrm>
            <a:off x="1428728" y="129581"/>
            <a:ext cx="8001056" cy="584775"/>
          </a:xfrm>
          <a:prstGeom prst="rect">
            <a:avLst/>
          </a:prstGeom>
          <a:noFill/>
        </p:spPr>
        <p:txBody>
          <a:bodyPr wrap="square" rtlCol="0">
            <a:spAutoFit/>
          </a:bodyPr>
          <a:lstStyle/>
          <a:p>
            <a:r>
              <a:rPr lang="en-US" altLang="ja-JP" sz="3200" dirty="0" smtClean="0">
                <a:solidFill>
                  <a:schemeClr val="bg1"/>
                </a:solidFill>
              </a:rPr>
              <a:t>[Zn/Fe] vs [Ni/Fe]</a:t>
            </a:r>
            <a:r>
              <a:rPr lang="ja-JP" altLang="en-US" sz="3200" dirty="0" smtClean="0">
                <a:solidFill>
                  <a:schemeClr val="bg1"/>
                </a:solidFill>
              </a:rPr>
              <a:t>（</a:t>
            </a:r>
            <a:r>
              <a:rPr lang="en-US" altLang="ja-JP" sz="3200" dirty="0" smtClean="0">
                <a:solidFill>
                  <a:schemeClr val="bg1"/>
                </a:solidFill>
              </a:rPr>
              <a:t> HN, SN+hot bubbles </a:t>
            </a:r>
            <a:r>
              <a:rPr lang="ja-JP" altLang="en-US" sz="3200" dirty="0" smtClean="0">
                <a:solidFill>
                  <a:schemeClr val="bg1"/>
                </a:solidFill>
              </a:rPr>
              <a:t>）</a:t>
            </a:r>
            <a:endParaRPr kumimoji="1" lang="ja-JP" altLang="en-US" sz="3200" dirty="0">
              <a:solidFill>
                <a:schemeClr val="bg1"/>
              </a:solidFill>
            </a:endParaRPr>
          </a:p>
        </p:txBody>
      </p:sp>
      <p:pic>
        <p:nvPicPr>
          <p:cNvPr id="9" name="図 8" descr="letterNi.bmp"/>
          <p:cNvPicPr>
            <a:picLocks noChangeAspect="1"/>
          </p:cNvPicPr>
          <p:nvPr/>
        </p:nvPicPr>
        <p:blipFill>
          <a:blip r:embed="rId3"/>
          <a:stretch>
            <a:fillRect/>
          </a:stretch>
        </p:blipFill>
        <p:spPr>
          <a:xfrm>
            <a:off x="1928794" y="857232"/>
            <a:ext cx="5286412" cy="5597378"/>
          </a:xfrm>
          <a:prstGeom prst="rect">
            <a:avLst/>
          </a:prstGeom>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pic>
        <p:nvPicPr>
          <p:cNvPr id="4" name="コンテンツ プレースホルダ 3" descr="nps02c.jpg"/>
          <p:cNvPicPr>
            <a:picLocks noGrp="1" noChangeAspect="1"/>
          </p:cNvPicPr>
          <p:nvPr>
            <p:ph idx="1"/>
          </p:nvPr>
        </p:nvPicPr>
        <p:blipFill>
          <a:blip r:embed="rId3"/>
          <a:stretch>
            <a:fillRect/>
          </a:stretch>
        </p:blipFill>
        <p:spPr>
          <a:xfrm>
            <a:off x="0" y="-24"/>
            <a:ext cx="9144032" cy="6858024"/>
          </a:xfrm>
        </p:spPr>
      </p:pic>
      <p:pic>
        <p:nvPicPr>
          <p:cNvPr id="5" name="図 4" descr="letterfig2.bmp"/>
          <p:cNvPicPr>
            <a:picLocks noChangeAspect="1"/>
          </p:cNvPicPr>
          <p:nvPr/>
        </p:nvPicPr>
        <p:blipFill>
          <a:blip r:embed="rId4"/>
          <a:stretch>
            <a:fillRect/>
          </a:stretch>
        </p:blipFill>
        <p:spPr>
          <a:xfrm>
            <a:off x="214282" y="1357298"/>
            <a:ext cx="5488820" cy="5072098"/>
          </a:xfrm>
          <a:prstGeom prst="rect">
            <a:avLst/>
          </a:prstGeom>
        </p:spPr>
      </p:pic>
      <p:sp>
        <p:nvSpPr>
          <p:cNvPr id="6" name="テキスト ボックス 5"/>
          <p:cNvSpPr txBox="1"/>
          <p:nvPr/>
        </p:nvSpPr>
        <p:spPr>
          <a:xfrm>
            <a:off x="-71470" y="48260"/>
            <a:ext cx="3571900" cy="523220"/>
          </a:xfrm>
          <a:prstGeom prst="rect">
            <a:avLst/>
          </a:prstGeom>
          <a:noFill/>
        </p:spPr>
        <p:txBody>
          <a:bodyPr wrap="square" rtlCol="0">
            <a:spAutoFit/>
          </a:bodyPr>
          <a:lstStyle/>
          <a:p>
            <a:r>
              <a:rPr lang="en-US" altLang="ja-JP" sz="2800" dirty="0" smtClean="0">
                <a:solidFill>
                  <a:schemeClr val="bg1"/>
                </a:solidFill>
              </a:rPr>
              <a:t>Ⅰ</a:t>
            </a:r>
            <a:r>
              <a:rPr kumimoji="1" lang="en-US" altLang="ja-JP" sz="2800" dirty="0" smtClean="0">
                <a:solidFill>
                  <a:schemeClr val="bg1"/>
                </a:solidFill>
              </a:rPr>
              <a:t>.</a:t>
            </a:r>
            <a:r>
              <a:rPr lang="en-US" altLang="ja-JP" sz="2800" dirty="0" smtClean="0">
                <a:solidFill>
                  <a:schemeClr val="bg1"/>
                </a:solidFill>
              </a:rPr>
              <a:t> Fe-peak</a:t>
            </a:r>
            <a:endParaRPr kumimoji="1" lang="ja-JP" altLang="en-US" sz="2800" dirty="0">
              <a:solidFill>
                <a:schemeClr val="bg1"/>
              </a:solidFill>
            </a:endParaRPr>
          </a:p>
        </p:txBody>
      </p:sp>
      <p:sp>
        <p:nvSpPr>
          <p:cNvPr id="8" name="テキスト ボックス 7"/>
          <p:cNvSpPr txBox="1"/>
          <p:nvPr/>
        </p:nvSpPr>
        <p:spPr>
          <a:xfrm>
            <a:off x="1857356" y="214290"/>
            <a:ext cx="6286544" cy="707886"/>
          </a:xfrm>
          <a:prstGeom prst="rect">
            <a:avLst/>
          </a:prstGeom>
          <a:noFill/>
        </p:spPr>
        <p:txBody>
          <a:bodyPr wrap="square" rtlCol="0">
            <a:spAutoFit/>
          </a:bodyPr>
          <a:lstStyle/>
          <a:p>
            <a:r>
              <a:rPr lang="en-US" altLang="ja-JP" sz="4000" dirty="0" smtClean="0">
                <a:solidFill>
                  <a:schemeClr val="bg1"/>
                </a:solidFill>
              </a:rPr>
              <a:t>“little” proton-rich matter</a:t>
            </a:r>
          </a:p>
        </p:txBody>
      </p:sp>
      <p:sp>
        <p:nvSpPr>
          <p:cNvPr id="9" name="テキスト ボックス 8"/>
          <p:cNvSpPr txBox="1"/>
          <p:nvPr/>
        </p:nvSpPr>
        <p:spPr>
          <a:xfrm>
            <a:off x="5929322" y="1000108"/>
            <a:ext cx="3000396" cy="6001643"/>
          </a:xfrm>
          <a:prstGeom prst="rect">
            <a:avLst/>
          </a:prstGeom>
          <a:noFill/>
        </p:spPr>
        <p:txBody>
          <a:bodyPr wrap="square" rtlCol="0">
            <a:spAutoFit/>
          </a:bodyPr>
          <a:lstStyle/>
          <a:p>
            <a:r>
              <a:rPr lang="en-US" altLang="ja-JP" sz="2400" dirty="0" smtClean="0">
                <a:solidFill>
                  <a:schemeClr val="bg1"/>
                </a:solidFill>
              </a:rPr>
              <a:t>[Co/Fe]</a:t>
            </a:r>
            <a:r>
              <a:rPr lang="ja-JP" altLang="en-US" sz="2400" dirty="0" smtClean="0">
                <a:solidFill>
                  <a:schemeClr val="bg1"/>
                </a:solidFill>
              </a:rPr>
              <a:t>が大きくなるパラメータが存在する。</a:t>
            </a:r>
            <a:endParaRPr lang="en-US" altLang="ja-JP" sz="2400" dirty="0" smtClean="0">
              <a:solidFill>
                <a:schemeClr val="bg1"/>
              </a:solidFill>
            </a:endParaRPr>
          </a:p>
          <a:p>
            <a:endParaRPr kumimoji="1" lang="en-US" altLang="ja-JP" sz="2400" dirty="0" smtClean="0">
              <a:solidFill>
                <a:schemeClr val="bg1"/>
              </a:solidFill>
            </a:endParaRPr>
          </a:p>
          <a:p>
            <a:r>
              <a:rPr lang="ja-JP" altLang="en-US" sz="2400" dirty="0" smtClean="0">
                <a:solidFill>
                  <a:schemeClr val="bg1"/>
                </a:solidFill>
              </a:rPr>
              <a:t>＊</a:t>
            </a:r>
            <a:r>
              <a:rPr lang="en-US" altLang="ja-JP" sz="2400" dirty="0" smtClean="0">
                <a:solidFill>
                  <a:schemeClr val="bg1"/>
                </a:solidFill>
              </a:rPr>
              <a:t>Zn</a:t>
            </a:r>
          </a:p>
          <a:p>
            <a:r>
              <a:rPr lang="ja-JP" altLang="en-US" sz="2400" dirty="0" smtClean="0">
                <a:solidFill>
                  <a:schemeClr val="bg1"/>
                </a:solidFill>
              </a:rPr>
              <a:t>・</a:t>
            </a:r>
            <a:r>
              <a:rPr lang="en-US" altLang="ja-JP" sz="2400" dirty="0" smtClean="0">
                <a:solidFill>
                  <a:schemeClr val="bg1"/>
                </a:solidFill>
              </a:rPr>
              <a:t>Entropy </a:t>
            </a:r>
            <a:r>
              <a:rPr lang="ja-JP" altLang="en-US" sz="2400" dirty="0" smtClean="0">
                <a:solidFill>
                  <a:schemeClr val="bg1"/>
                </a:solidFill>
              </a:rPr>
              <a:t>依存性</a:t>
            </a:r>
            <a:endParaRPr lang="en-US" altLang="ja-JP" sz="2400" dirty="0" smtClean="0">
              <a:solidFill>
                <a:schemeClr val="bg1"/>
              </a:solidFill>
            </a:endParaRPr>
          </a:p>
          <a:p>
            <a:r>
              <a:rPr lang="en-US" altLang="ja-JP" sz="2400" dirty="0" smtClean="0">
                <a:solidFill>
                  <a:schemeClr val="bg1"/>
                </a:solidFill>
              </a:rPr>
              <a:t>h</a:t>
            </a:r>
            <a:r>
              <a:rPr kumimoji="1" lang="en-US" altLang="ja-JP" sz="2400" dirty="0" smtClean="0">
                <a:solidFill>
                  <a:schemeClr val="bg1"/>
                </a:solidFill>
              </a:rPr>
              <a:t>igh s</a:t>
            </a:r>
            <a:r>
              <a:rPr kumimoji="1" lang="ja-JP" altLang="en-US" sz="2400" dirty="0" smtClean="0">
                <a:solidFill>
                  <a:schemeClr val="bg1"/>
                </a:solidFill>
              </a:rPr>
              <a:t>で増加</a:t>
            </a:r>
            <a:endParaRPr kumimoji="1" lang="en-US" altLang="ja-JP" sz="2400" dirty="0" smtClean="0">
              <a:solidFill>
                <a:schemeClr val="bg1"/>
              </a:solidFill>
            </a:endParaRPr>
          </a:p>
          <a:p>
            <a:r>
              <a:rPr lang="ja-JP" altLang="en-US" sz="2400" dirty="0" smtClean="0">
                <a:solidFill>
                  <a:schemeClr val="bg1"/>
                </a:solidFill>
              </a:rPr>
              <a:t>・</a:t>
            </a:r>
            <a:r>
              <a:rPr lang="en-US" altLang="ja-JP" sz="2400" dirty="0" smtClean="0">
                <a:solidFill>
                  <a:schemeClr val="bg1"/>
                </a:solidFill>
              </a:rPr>
              <a:t>Ye</a:t>
            </a:r>
            <a:r>
              <a:rPr lang="ja-JP" altLang="en-US" sz="2400" dirty="0" smtClean="0">
                <a:solidFill>
                  <a:schemeClr val="bg1"/>
                </a:solidFill>
              </a:rPr>
              <a:t>依存性</a:t>
            </a:r>
            <a:endParaRPr lang="en-US" altLang="ja-JP" sz="2400" dirty="0" smtClean="0">
              <a:solidFill>
                <a:schemeClr val="bg1"/>
              </a:solidFill>
            </a:endParaRPr>
          </a:p>
          <a:p>
            <a:r>
              <a:rPr lang="en-US" altLang="ja-JP" sz="2400" dirty="0" smtClean="0">
                <a:solidFill>
                  <a:schemeClr val="bg1"/>
                </a:solidFill>
              </a:rPr>
              <a:t>Ye</a:t>
            </a:r>
            <a:r>
              <a:rPr lang="ja-JP" altLang="en-US" sz="2400" dirty="0" smtClean="0">
                <a:solidFill>
                  <a:schemeClr val="bg1"/>
                </a:solidFill>
              </a:rPr>
              <a:t>高で減少</a:t>
            </a:r>
            <a:endParaRPr lang="en-US" altLang="ja-JP" sz="2400" dirty="0" smtClean="0">
              <a:solidFill>
                <a:schemeClr val="bg1"/>
              </a:solidFill>
            </a:endParaRPr>
          </a:p>
          <a:p>
            <a:endParaRPr lang="en-US" altLang="ja-JP" sz="2400" dirty="0" smtClean="0">
              <a:solidFill>
                <a:schemeClr val="bg1"/>
              </a:solidFill>
            </a:endParaRPr>
          </a:p>
          <a:p>
            <a:r>
              <a:rPr lang="ja-JP" altLang="en-US" sz="2400" dirty="0" smtClean="0">
                <a:solidFill>
                  <a:schemeClr val="bg1"/>
                </a:solidFill>
              </a:rPr>
              <a:t>＊</a:t>
            </a:r>
            <a:r>
              <a:rPr lang="en-US" altLang="ja-JP" sz="2400" dirty="0" smtClean="0">
                <a:solidFill>
                  <a:schemeClr val="bg1"/>
                </a:solidFill>
              </a:rPr>
              <a:t>Co</a:t>
            </a:r>
          </a:p>
          <a:p>
            <a:r>
              <a:rPr lang="ja-JP" altLang="en-US" sz="2400" dirty="0" smtClean="0">
                <a:solidFill>
                  <a:schemeClr val="bg1"/>
                </a:solidFill>
              </a:rPr>
              <a:t>・</a:t>
            </a:r>
            <a:r>
              <a:rPr lang="en-US" altLang="ja-JP" sz="2400" dirty="0" smtClean="0">
                <a:solidFill>
                  <a:schemeClr val="bg1"/>
                </a:solidFill>
              </a:rPr>
              <a:t>Entropy</a:t>
            </a:r>
            <a:r>
              <a:rPr lang="ja-JP" altLang="en-US" sz="2400" dirty="0" smtClean="0">
                <a:solidFill>
                  <a:schemeClr val="bg1"/>
                </a:solidFill>
              </a:rPr>
              <a:t>依存性</a:t>
            </a:r>
            <a:endParaRPr lang="en-US" altLang="ja-JP" sz="2400" dirty="0" smtClean="0">
              <a:solidFill>
                <a:schemeClr val="bg1"/>
              </a:solidFill>
            </a:endParaRPr>
          </a:p>
          <a:p>
            <a:r>
              <a:rPr lang="en-US" altLang="ja-JP" sz="2400" dirty="0" smtClean="0">
                <a:solidFill>
                  <a:schemeClr val="bg1"/>
                </a:solidFill>
              </a:rPr>
              <a:t>High</a:t>
            </a:r>
            <a:r>
              <a:rPr lang="ja-JP" altLang="en-US" sz="2400" dirty="0" smtClean="0">
                <a:solidFill>
                  <a:schemeClr val="bg1"/>
                </a:solidFill>
              </a:rPr>
              <a:t> </a:t>
            </a:r>
            <a:r>
              <a:rPr lang="en-US" altLang="ja-JP" sz="2400" dirty="0" smtClean="0">
                <a:solidFill>
                  <a:schemeClr val="bg1"/>
                </a:solidFill>
              </a:rPr>
              <a:t>s </a:t>
            </a:r>
            <a:r>
              <a:rPr lang="ja-JP" altLang="en-US" sz="2400" dirty="0" smtClean="0">
                <a:solidFill>
                  <a:schemeClr val="bg1"/>
                </a:solidFill>
              </a:rPr>
              <a:t>で増加</a:t>
            </a:r>
            <a:endParaRPr lang="en-US" altLang="ja-JP" sz="2400" dirty="0" smtClean="0">
              <a:solidFill>
                <a:schemeClr val="bg1"/>
              </a:solidFill>
            </a:endParaRPr>
          </a:p>
          <a:p>
            <a:r>
              <a:rPr lang="en-US" altLang="ja-JP" sz="2400" dirty="0" smtClean="0">
                <a:solidFill>
                  <a:schemeClr val="bg1"/>
                </a:solidFill>
              </a:rPr>
              <a:t>Peak</a:t>
            </a:r>
            <a:r>
              <a:rPr lang="ja-JP" altLang="en-US" sz="2400" dirty="0" smtClean="0">
                <a:solidFill>
                  <a:schemeClr val="bg1"/>
                </a:solidFill>
              </a:rPr>
              <a:t>が高い</a:t>
            </a:r>
            <a:r>
              <a:rPr lang="en-US" altLang="ja-JP" sz="2400" dirty="0" smtClean="0">
                <a:solidFill>
                  <a:schemeClr val="bg1"/>
                </a:solidFill>
              </a:rPr>
              <a:t>Ye</a:t>
            </a:r>
            <a:r>
              <a:rPr lang="ja-JP" altLang="en-US" sz="2400" dirty="0" smtClean="0">
                <a:solidFill>
                  <a:schemeClr val="bg1"/>
                </a:solidFill>
              </a:rPr>
              <a:t>に</a:t>
            </a:r>
            <a:endParaRPr lang="en-US" altLang="ja-JP" sz="2400" dirty="0" smtClean="0">
              <a:solidFill>
                <a:schemeClr val="bg1"/>
              </a:solidFill>
            </a:endParaRPr>
          </a:p>
          <a:p>
            <a:r>
              <a:rPr lang="ja-JP" altLang="en-US" sz="2400" dirty="0" smtClean="0">
                <a:solidFill>
                  <a:schemeClr val="bg1"/>
                </a:solidFill>
              </a:rPr>
              <a:t>・</a:t>
            </a:r>
            <a:r>
              <a:rPr lang="en-US" altLang="ja-JP" sz="2400" dirty="0" smtClean="0">
                <a:solidFill>
                  <a:schemeClr val="bg1"/>
                </a:solidFill>
              </a:rPr>
              <a:t>Ye</a:t>
            </a:r>
            <a:r>
              <a:rPr lang="ja-JP" altLang="en-US" sz="2400" dirty="0" smtClean="0">
                <a:solidFill>
                  <a:schemeClr val="bg1"/>
                </a:solidFill>
              </a:rPr>
              <a:t>依存性</a:t>
            </a:r>
            <a:endParaRPr lang="en-US" altLang="ja-JP" sz="2400" dirty="0" smtClean="0">
              <a:solidFill>
                <a:schemeClr val="bg1"/>
              </a:solidFill>
            </a:endParaRPr>
          </a:p>
          <a:p>
            <a:r>
              <a:rPr lang="ja-JP" altLang="en-US" sz="2400" dirty="0" smtClean="0">
                <a:solidFill>
                  <a:schemeClr val="bg1"/>
                </a:solidFill>
              </a:rPr>
              <a:t>増加→減少</a:t>
            </a:r>
            <a:endParaRPr lang="en-US" altLang="ja-JP" sz="2400" dirty="0" smtClean="0">
              <a:solidFill>
                <a:schemeClr val="bg1"/>
              </a:solidFill>
            </a:endParaRPr>
          </a:p>
          <a:p>
            <a:endParaRPr lang="en-US" altLang="ja-JP" sz="2400" dirty="0" smtClean="0">
              <a:solidFill>
                <a:schemeClr val="bg1"/>
              </a:solidFill>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pic>
        <p:nvPicPr>
          <p:cNvPr id="4" name="コンテンツ プレースホルダ 3" descr="nps02c.jpg"/>
          <p:cNvPicPr>
            <a:picLocks noGrp="1" noChangeAspect="1"/>
          </p:cNvPicPr>
          <p:nvPr>
            <p:ph idx="1"/>
          </p:nvPr>
        </p:nvPicPr>
        <p:blipFill>
          <a:blip r:embed="rId3"/>
          <a:stretch>
            <a:fillRect/>
          </a:stretch>
        </p:blipFill>
        <p:spPr>
          <a:xfrm>
            <a:off x="0" y="-24"/>
            <a:ext cx="9144032" cy="6858024"/>
          </a:xfrm>
        </p:spPr>
      </p:pic>
      <p:sp>
        <p:nvSpPr>
          <p:cNvPr id="6" name="テキスト ボックス 5"/>
          <p:cNvSpPr txBox="1"/>
          <p:nvPr/>
        </p:nvSpPr>
        <p:spPr>
          <a:xfrm>
            <a:off x="-71470" y="48260"/>
            <a:ext cx="3571900" cy="523220"/>
          </a:xfrm>
          <a:prstGeom prst="rect">
            <a:avLst/>
          </a:prstGeom>
          <a:noFill/>
        </p:spPr>
        <p:txBody>
          <a:bodyPr wrap="square" rtlCol="0">
            <a:spAutoFit/>
          </a:bodyPr>
          <a:lstStyle/>
          <a:p>
            <a:r>
              <a:rPr lang="en-US" altLang="ja-JP" sz="2800" dirty="0" smtClean="0">
                <a:solidFill>
                  <a:schemeClr val="bg1"/>
                </a:solidFill>
              </a:rPr>
              <a:t>Ⅰ</a:t>
            </a:r>
            <a:r>
              <a:rPr kumimoji="1" lang="en-US" altLang="ja-JP" sz="2800" dirty="0" smtClean="0">
                <a:solidFill>
                  <a:schemeClr val="bg1"/>
                </a:solidFill>
              </a:rPr>
              <a:t>.</a:t>
            </a:r>
            <a:r>
              <a:rPr lang="en-US" altLang="ja-JP" sz="2800" dirty="0" smtClean="0">
                <a:solidFill>
                  <a:schemeClr val="bg1"/>
                </a:solidFill>
              </a:rPr>
              <a:t> Fe-peak</a:t>
            </a:r>
            <a:endParaRPr kumimoji="1" lang="ja-JP" altLang="en-US" sz="2800" dirty="0">
              <a:solidFill>
                <a:schemeClr val="bg1"/>
              </a:solidFill>
            </a:endParaRPr>
          </a:p>
        </p:txBody>
      </p:sp>
      <p:sp>
        <p:nvSpPr>
          <p:cNvPr id="7" name="テキスト ボックス 6"/>
          <p:cNvSpPr txBox="1"/>
          <p:nvPr/>
        </p:nvSpPr>
        <p:spPr>
          <a:xfrm>
            <a:off x="1714480" y="71414"/>
            <a:ext cx="8001056" cy="584775"/>
          </a:xfrm>
          <a:prstGeom prst="rect">
            <a:avLst/>
          </a:prstGeom>
          <a:noFill/>
        </p:spPr>
        <p:txBody>
          <a:bodyPr wrap="square" rtlCol="0">
            <a:spAutoFit/>
          </a:bodyPr>
          <a:lstStyle/>
          <a:p>
            <a:r>
              <a:rPr lang="en-US" altLang="ja-JP" sz="3200" dirty="0" smtClean="0">
                <a:solidFill>
                  <a:schemeClr val="bg1"/>
                </a:solidFill>
              </a:rPr>
              <a:t>[Zn/Fe] vs [Co/Fe]</a:t>
            </a:r>
            <a:r>
              <a:rPr lang="ja-JP" altLang="en-US" sz="3200" dirty="0" smtClean="0">
                <a:solidFill>
                  <a:schemeClr val="bg1"/>
                </a:solidFill>
              </a:rPr>
              <a:t>（</a:t>
            </a:r>
            <a:r>
              <a:rPr lang="en-US" altLang="ja-JP" sz="3200" dirty="0" smtClean="0">
                <a:solidFill>
                  <a:schemeClr val="bg1"/>
                </a:solidFill>
              </a:rPr>
              <a:t> HN, SN+hot bubbles </a:t>
            </a:r>
            <a:r>
              <a:rPr lang="ja-JP" altLang="en-US" sz="3200" dirty="0" smtClean="0">
                <a:solidFill>
                  <a:schemeClr val="bg1"/>
                </a:solidFill>
              </a:rPr>
              <a:t>）</a:t>
            </a:r>
            <a:endParaRPr kumimoji="1" lang="ja-JP" altLang="en-US" sz="3200" dirty="0">
              <a:solidFill>
                <a:schemeClr val="bg1"/>
              </a:solidFill>
            </a:endParaRPr>
          </a:p>
        </p:txBody>
      </p:sp>
      <p:sp>
        <p:nvSpPr>
          <p:cNvPr id="17" name="テキスト ボックス 16"/>
          <p:cNvSpPr txBox="1"/>
          <p:nvPr/>
        </p:nvSpPr>
        <p:spPr>
          <a:xfrm>
            <a:off x="6000760" y="785794"/>
            <a:ext cx="2571736" cy="5693866"/>
          </a:xfrm>
          <a:prstGeom prst="rect">
            <a:avLst/>
          </a:prstGeom>
          <a:noFill/>
        </p:spPr>
        <p:txBody>
          <a:bodyPr wrap="square" rtlCol="0">
            <a:spAutoFit/>
          </a:bodyPr>
          <a:lstStyle/>
          <a:p>
            <a:r>
              <a:rPr lang="ja-JP" altLang="en-US" sz="2800" dirty="0" smtClean="0">
                <a:solidFill>
                  <a:schemeClr val="bg1"/>
                </a:solidFill>
              </a:rPr>
              <a:t>・</a:t>
            </a:r>
            <a:r>
              <a:rPr lang="en-US" altLang="ja-JP" sz="2800" dirty="0" smtClean="0">
                <a:solidFill>
                  <a:schemeClr val="bg1"/>
                </a:solidFill>
              </a:rPr>
              <a:t>0.50&lt;Ye&lt;0.501</a:t>
            </a:r>
          </a:p>
          <a:p>
            <a:r>
              <a:rPr lang="en-US" altLang="ja-JP" sz="2800" dirty="0" smtClean="0">
                <a:solidFill>
                  <a:schemeClr val="bg1"/>
                </a:solidFill>
              </a:rPr>
              <a:t>S~15-40</a:t>
            </a:r>
          </a:p>
          <a:p>
            <a:r>
              <a:rPr lang="en-US" altLang="ja-JP" sz="2800" dirty="0" smtClean="0">
                <a:solidFill>
                  <a:schemeClr val="bg1"/>
                </a:solidFill>
              </a:rPr>
              <a:t>0.06Msolar</a:t>
            </a:r>
            <a:r>
              <a:rPr lang="ja-JP" altLang="en-US" sz="2800" dirty="0" smtClean="0">
                <a:solidFill>
                  <a:schemeClr val="bg1"/>
                </a:solidFill>
              </a:rPr>
              <a:t>程度放出する必要。</a:t>
            </a:r>
            <a:endParaRPr lang="en-US" altLang="ja-JP" sz="2800" dirty="0" smtClean="0">
              <a:solidFill>
                <a:schemeClr val="bg1"/>
              </a:solidFill>
            </a:endParaRPr>
          </a:p>
          <a:p>
            <a:r>
              <a:rPr lang="en-US" altLang="ja-JP" sz="2800" dirty="0" smtClean="0">
                <a:solidFill>
                  <a:schemeClr val="bg1"/>
                </a:solidFill>
              </a:rPr>
              <a:t>(Ye dependence</a:t>
            </a:r>
          </a:p>
          <a:p>
            <a:r>
              <a:rPr lang="en-US" altLang="ja-JP" sz="2800" dirty="0" smtClean="0">
                <a:solidFill>
                  <a:schemeClr val="bg1"/>
                </a:solidFill>
              </a:rPr>
              <a:t>S dependence)</a:t>
            </a:r>
          </a:p>
          <a:p>
            <a:r>
              <a:rPr lang="en-US" altLang="ja-JP" sz="2800" dirty="0" smtClean="0">
                <a:solidFill>
                  <a:schemeClr val="bg1"/>
                </a:solidFill>
              </a:rPr>
              <a:t>(Ni</a:t>
            </a:r>
            <a:r>
              <a:rPr lang="ja-JP" altLang="en-US" sz="2800" dirty="0" smtClean="0">
                <a:solidFill>
                  <a:schemeClr val="bg1"/>
                </a:solidFill>
              </a:rPr>
              <a:t> </a:t>
            </a:r>
            <a:r>
              <a:rPr lang="en-US" altLang="ja-JP" sz="2800" dirty="0" smtClean="0">
                <a:solidFill>
                  <a:schemeClr val="bg1"/>
                </a:solidFill>
              </a:rPr>
              <a:t>overproduce</a:t>
            </a:r>
          </a:p>
          <a:p>
            <a:r>
              <a:rPr lang="ja-JP" altLang="en-US" sz="2800" dirty="0" smtClean="0">
                <a:solidFill>
                  <a:schemeClr val="bg1"/>
                </a:solidFill>
              </a:rPr>
              <a:t>はなし</a:t>
            </a:r>
            <a:r>
              <a:rPr lang="en-US" altLang="ja-JP" sz="2800" dirty="0" smtClean="0">
                <a:solidFill>
                  <a:schemeClr val="bg1"/>
                </a:solidFill>
              </a:rPr>
              <a:t>)</a:t>
            </a:r>
          </a:p>
          <a:p>
            <a:r>
              <a:rPr lang="ja-JP" altLang="en-US" sz="2800" dirty="0" smtClean="0">
                <a:solidFill>
                  <a:schemeClr val="bg1"/>
                </a:solidFill>
              </a:rPr>
              <a:t>・</a:t>
            </a:r>
            <a:r>
              <a:rPr lang="en-US" altLang="ja-JP" sz="2800" dirty="0" smtClean="0">
                <a:solidFill>
                  <a:schemeClr val="bg1"/>
                </a:solidFill>
              </a:rPr>
              <a:t>HN-Ye0.5001</a:t>
            </a:r>
          </a:p>
          <a:p>
            <a:r>
              <a:rPr lang="ja-JP" altLang="en-US" sz="2800" dirty="0" smtClean="0">
                <a:solidFill>
                  <a:schemeClr val="bg1"/>
                </a:solidFill>
              </a:rPr>
              <a:t>改善</a:t>
            </a:r>
            <a:endParaRPr lang="en-US" altLang="ja-JP" sz="2800" dirty="0" smtClean="0">
              <a:solidFill>
                <a:schemeClr val="bg1"/>
              </a:solidFill>
            </a:endParaRPr>
          </a:p>
          <a:p>
            <a:endParaRPr lang="en-US" altLang="ja-JP" sz="2800" dirty="0" smtClean="0">
              <a:solidFill>
                <a:schemeClr val="bg1"/>
              </a:solidFill>
            </a:endParaRPr>
          </a:p>
          <a:p>
            <a:r>
              <a:rPr lang="en-US" altLang="ja-JP" sz="2800" dirty="0" smtClean="0">
                <a:solidFill>
                  <a:schemeClr val="bg1"/>
                </a:solidFill>
              </a:rPr>
              <a:t>Izutani+</a:t>
            </a:r>
          </a:p>
          <a:p>
            <a:r>
              <a:rPr lang="en-US" altLang="ja-JP" sz="2800" dirty="0" smtClean="0">
                <a:solidFill>
                  <a:schemeClr val="bg1"/>
                </a:solidFill>
              </a:rPr>
              <a:t>ApJL, Submitted</a:t>
            </a:r>
          </a:p>
        </p:txBody>
      </p:sp>
      <p:pic>
        <p:nvPicPr>
          <p:cNvPr id="18" name="図 17" descr="letterfig3.bmp"/>
          <p:cNvPicPr>
            <a:picLocks noChangeAspect="1"/>
          </p:cNvPicPr>
          <p:nvPr/>
        </p:nvPicPr>
        <p:blipFill>
          <a:blip r:embed="rId4"/>
          <a:stretch>
            <a:fillRect/>
          </a:stretch>
        </p:blipFill>
        <p:spPr>
          <a:xfrm>
            <a:off x="642910" y="1000108"/>
            <a:ext cx="5118248" cy="4929222"/>
          </a:xfrm>
          <a:prstGeom prst="rect">
            <a:avLst/>
          </a:prstGeom>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pic>
        <p:nvPicPr>
          <p:cNvPr id="4" name="コンテンツ プレースホルダ 3" descr="nps02c.jpg"/>
          <p:cNvPicPr>
            <a:picLocks noGrp="1" noChangeAspect="1"/>
          </p:cNvPicPr>
          <p:nvPr>
            <p:ph idx="1"/>
          </p:nvPr>
        </p:nvPicPr>
        <p:blipFill>
          <a:blip r:embed="rId3"/>
          <a:stretch>
            <a:fillRect/>
          </a:stretch>
        </p:blipFill>
        <p:spPr>
          <a:xfrm>
            <a:off x="0" y="-24"/>
            <a:ext cx="9144032" cy="6858024"/>
          </a:xfrm>
        </p:spPr>
      </p:pic>
      <p:pic>
        <p:nvPicPr>
          <p:cNvPr id="6" name="Picture 1"/>
          <p:cNvPicPr>
            <a:picLocks noChangeAspect="1" noChangeArrowheads="1"/>
          </p:cNvPicPr>
          <p:nvPr/>
        </p:nvPicPr>
        <p:blipFill>
          <a:blip r:embed="rId4"/>
          <a:srcRect/>
          <a:stretch>
            <a:fillRect/>
          </a:stretch>
        </p:blipFill>
        <p:spPr bwMode="auto">
          <a:xfrm>
            <a:off x="285720" y="2371547"/>
            <a:ext cx="3627566" cy="2857520"/>
          </a:xfrm>
          <a:prstGeom prst="rect">
            <a:avLst/>
          </a:prstGeom>
          <a:noFill/>
          <a:ln w="9525">
            <a:noFill/>
            <a:miter lim="800000"/>
            <a:headEnd/>
            <a:tailEnd/>
          </a:ln>
          <a:effectLst/>
        </p:spPr>
      </p:pic>
      <p:sp>
        <p:nvSpPr>
          <p:cNvPr id="7" name="テキスト ボックス 6"/>
          <p:cNvSpPr txBox="1"/>
          <p:nvPr/>
        </p:nvSpPr>
        <p:spPr>
          <a:xfrm>
            <a:off x="357158" y="5586257"/>
            <a:ext cx="4357718" cy="1200329"/>
          </a:xfrm>
          <a:prstGeom prst="rect">
            <a:avLst/>
          </a:prstGeom>
          <a:noFill/>
        </p:spPr>
        <p:txBody>
          <a:bodyPr wrap="square" rtlCol="0">
            <a:spAutoFit/>
          </a:bodyPr>
          <a:lstStyle/>
          <a:p>
            <a:r>
              <a:rPr kumimoji="1" lang="en-US" altLang="ja-JP" sz="2400" dirty="0" smtClean="0">
                <a:solidFill>
                  <a:schemeClr val="bg1"/>
                </a:solidFill>
              </a:rPr>
              <a:t>Ye &lt; 0.47    1E-4 &lt;Msolar</a:t>
            </a:r>
          </a:p>
          <a:p>
            <a:r>
              <a:rPr kumimoji="1" lang="en-US" altLang="ja-JP" sz="2400" dirty="0" smtClean="0">
                <a:solidFill>
                  <a:schemeClr val="bg1"/>
                </a:solidFill>
              </a:rPr>
              <a:t>Ye &lt;= 0.50  6E-3 Msolar</a:t>
            </a:r>
          </a:p>
          <a:p>
            <a:r>
              <a:rPr lang="en-US" altLang="ja-JP" sz="2400" dirty="0" smtClean="0">
                <a:solidFill>
                  <a:schemeClr val="bg1"/>
                </a:solidFill>
              </a:rPr>
              <a:t>Ye &gt; 0.50     0.03Msolar </a:t>
            </a:r>
            <a:endParaRPr kumimoji="1" lang="ja-JP" altLang="en-US" sz="2400" dirty="0">
              <a:solidFill>
                <a:schemeClr val="bg1"/>
              </a:solidFill>
            </a:endParaRPr>
          </a:p>
        </p:txBody>
      </p:sp>
      <p:sp>
        <p:nvSpPr>
          <p:cNvPr id="9" name="テキスト ボックス 8"/>
          <p:cNvSpPr txBox="1"/>
          <p:nvPr/>
        </p:nvSpPr>
        <p:spPr>
          <a:xfrm>
            <a:off x="3071802" y="273586"/>
            <a:ext cx="6572296" cy="646331"/>
          </a:xfrm>
          <a:prstGeom prst="rect">
            <a:avLst/>
          </a:prstGeom>
          <a:noFill/>
        </p:spPr>
        <p:txBody>
          <a:bodyPr wrap="square" rtlCol="0">
            <a:spAutoFit/>
          </a:bodyPr>
          <a:lstStyle/>
          <a:p>
            <a:r>
              <a:rPr lang="en-US" altLang="ja-JP" sz="3600" dirty="0" smtClean="0">
                <a:solidFill>
                  <a:schemeClr val="bg1"/>
                </a:solidFill>
              </a:rPr>
              <a:t>Discussion</a:t>
            </a:r>
            <a:endParaRPr kumimoji="1" lang="ja-JP" altLang="en-US" sz="3600" dirty="0">
              <a:solidFill>
                <a:schemeClr val="bg1"/>
              </a:solidFill>
            </a:endParaRPr>
          </a:p>
        </p:txBody>
      </p:sp>
      <p:sp>
        <p:nvSpPr>
          <p:cNvPr id="10" name="テキスト ボックス 9"/>
          <p:cNvSpPr txBox="1"/>
          <p:nvPr/>
        </p:nvSpPr>
        <p:spPr>
          <a:xfrm>
            <a:off x="285720" y="1776889"/>
            <a:ext cx="4143404" cy="523220"/>
          </a:xfrm>
          <a:prstGeom prst="rect">
            <a:avLst/>
          </a:prstGeom>
          <a:noFill/>
        </p:spPr>
        <p:txBody>
          <a:bodyPr wrap="square" rtlCol="0">
            <a:spAutoFit/>
          </a:bodyPr>
          <a:lstStyle/>
          <a:p>
            <a:r>
              <a:rPr lang="ja-JP" altLang="en-US" sz="2000" dirty="0" smtClean="0">
                <a:solidFill>
                  <a:schemeClr val="bg1"/>
                </a:solidFill>
              </a:rPr>
              <a:t>①シミュレーションとの整合性</a:t>
            </a:r>
            <a:r>
              <a:rPr kumimoji="1" lang="ja-JP" altLang="en-US" sz="2800" dirty="0" smtClean="0">
                <a:solidFill>
                  <a:schemeClr val="bg1"/>
                </a:solidFill>
              </a:rPr>
              <a:t>　</a:t>
            </a:r>
            <a:endParaRPr kumimoji="1" lang="ja-JP" altLang="en-US" sz="2800" dirty="0">
              <a:solidFill>
                <a:schemeClr val="bg1"/>
              </a:solidFill>
            </a:endParaRPr>
          </a:p>
        </p:txBody>
      </p:sp>
      <p:sp>
        <p:nvSpPr>
          <p:cNvPr id="11" name="テキスト ボックス 10"/>
          <p:cNvSpPr txBox="1"/>
          <p:nvPr/>
        </p:nvSpPr>
        <p:spPr>
          <a:xfrm>
            <a:off x="4143372" y="1800043"/>
            <a:ext cx="6143668" cy="461665"/>
          </a:xfrm>
          <a:prstGeom prst="rect">
            <a:avLst/>
          </a:prstGeom>
          <a:noFill/>
        </p:spPr>
        <p:txBody>
          <a:bodyPr wrap="square" rtlCol="0">
            <a:spAutoFit/>
          </a:bodyPr>
          <a:lstStyle/>
          <a:p>
            <a:r>
              <a:rPr kumimoji="1" lang="ja-JP" altLang="en-US" sz="2400" dirty="0" smtClean="0">
                <a:solidFill>
                  <a:schemeClr val="bg1"/>
                </a:solidFill>
              </a:rPr>
              <a:t>②　</a:t>
            </a:r>
            <a:r>
              <a:rPr lang="en-US" altLang="ja-JP" sz="2400" dirty="0" smtClean="0">
                <a:solidFill>
                  <a:schemeClr val="bg1"/>
                </a:solidFill>
              </a:rPr>
              <a:t>VMP</a:t>
            </a:r>
            <a:r>
              <a:rPr lang="ja-JP" altLang="en-US" sz="2400" dirty="0" smtClean="0">
                <a:solidFill>
                  <a:schemeClr val="bg1"/>
                </a:solidFill>
              </a:rPr>
              <a:t>の説明ができない</a:t>
            </a:r>
            <a:endParaRPr kumimoji="1" lang="ja-JP" altLang="en-US" sz="2400" dirty="0">
              <a:solidFill>
                <a:schemeClr val="bg1"/>
              </a:solidFill>
            </a:endParaRPr>
          </a:p>
        </p:txBody>
      </p:sp>
      <p:sp>
        <p:nvSpPr>
          <p:cNvPr id="12" name="テキスト ボックス 11"/>
          <p:cNvSpPr txBox="1"/>
          <p:nvPr/>
        </p:nvSpPr>
        <p:spPr>
          <a:xfrm>
            <a:off x="-71470" y="48260"/>
            <a:ext cx="3571900" cy="523220"/>
          </a:xfrm>
          <a:prstGeom prst="rect">
            <a:avLst/>
          </a:prstGeom>
          <a:noFill/>
        </p:spPr>
        <p:txBody>
          <a:bodyPr wrap="square" rtlCol="0">
            <a:spAutoFit/>
          </a:bodyPr>
          <a:lstStyle/>
          <a:p>
            <a:r>
              <a:rPr lang="en-US" altLang="ja-JP" sz="2800" dirty="0" smtClean="0">
                <a:solidFill>
                  <a:schemeClr val="bg1"/>
                </a:solidFill>
              </a:rPr>
              <a:t>Ⅰ</a:t>
            </a:r>
            <a:r>
              <a:rPr kumimoji="1" lang="en-US" altLang="ja-JP" sz="2800" dirty="0" smtClean="0">
                <a:solidFill>
                  <a:schemeClr val="bg1"/>
                </a:solidFill>
              </a:rPr>
              <a:t>.</a:t>
            </a:r>
            <a:r>
              <a:rPr lang="en-US" altLang="ja-JP" sz="2800" dirty="0" smtClean="0">
                <a:solidFill>
                  <a:schemeClr val="bg1"/>
                </a:solidFill>
              </a:rPr>
              <a:t> Fe-peak</a:t>
            </a:r>
            <a:endParaRPr kumimoji="1" lang="ja-JP" altLang="en-US" sz="2800" dirty="0">
              <a:solidFill>
                <a:schemeClr val="bg1"/>
              </a:solidFill>
            </a:endParaRPr>
          </a:p>
        </p:txBody>
      </p:sp>
      <p:sp>
        <p:nvSpPr>
          <p:cNvPr id="13" name="テキスト ボックス 12"/>
          <p:cNvSpPr txBox="1"/>
          <p:nvPr/>
        </p:nvSpPr>
        <p:spPr>
          <a:xfrm>
            <a:off x="857224" y="987966"/>
            <a:ext cx="8143900" cy="523220"/>
          </a:xfrm>
          <a:prstGeom prst="rect">
            <a:avLst/>
          </a:prstGeom>
          <a:noFill/>
        </p:spPr>
        <p:txBody>
          <a:bodyPr wrap="square" rtlCol="0">
            <a:spAutoFit/>
          </a:bodyPr>
          <a:lstStyle/>
          <a:p>
            <a:r>
              <a:rPr lang="en-US" altLang="ja-JP" sz="2800" dirty="0" smtClean="0">
                <a:solidFill>
                  <a:schemeClr val="bg1"/>
                </a:solidFill>
              </a:rPr>
              <a:t>n</a:t>
            </a:r>
            <a:r>
              <a:rPr kumimoji="1" lang="en-US" altLang="ja-JP" sz="2800" dirty="0" smtClean="0">
                <a:solidFill>
                  <a:schemeClr val="bg1"/>
                </a:solidFill>
              </a:rPr>
              <a:t>ormal SN  0.50&lt;Ye&lt;0.501 0.06Msolar</a:t>
            </a:r>
            <a:r>
              <a:rPr lang="ja-JP" altLang="en-US" sz="2800" dirty="0" smtClean="0">
                <a:solidFill>
                  <a:schemeClr val="bg1"/>
                </a:solidFill>
              </a:rPr>
              <a:t>の可能性</a:t>
            </a:r>
            <a:endParaRPr kumimoji="1" lang="ja-JP" altLang="en-US" sz="2800" dirty="0">
              <a:solidFill>
                <a:schemeClr val="bg1"/>
              </a:solidFill>
            </a:endParaRPr>
          </a:p>
        </p:txBody>
      </p:sp>
      <p:sp>
        <p:nvSpPr>
          <p:cNvPr id="14" name="テキスト ボックス 13"/>
          <p:cNvSpPr txBox="1"/>
          <p:nvPr/>
        </p:nvSpPr>
        <p:spPr>
          <a:xfrm>
            <a:off x="2143108" y="5274246"/>
            <a:ext cx="3071834" cy="369332"/>
          </a:xfrm>
          <a:prstGeom prst="rect">
            <a:avLst/>
          </a:prstGeom>
          <a:noFill/>
        </p:spPr>
        <p:txBody>
          <a:bodyPr wrap="square" rtlCol="0">
            <a:spAutoFit/>
          </a:bodyPr>
          <a:lstStyle/>
          <a:p>
            <a:r>
              <a:rPr kumimoji="1" lang="ja-JP" altLang="en-US" dirty="0" smtClean="0">
                <a:solidFill>
                  <a:schemeClr val="bg1"/>
                </a:solidFill>
              </a:rPr>
              <a:t>　（</a:t>
            </a:r>
            <a:r>
              <a:rPr kumimoji="1" lang="en-US" altLang="ja-JP" dirty="0" smtClean="0">
                <a:solidFill>
                  <a:schemeClr val="bg1"/>
                </a:solidFill>
              </a:rPr>
              <a:t>Janka et al. ‘03)</a:t>
            </a:r>
            <a:endParaRPr kumimoji="1" lang="ja-JP" altLang="en-US" dirty="0">
              <a:solidFill>
                <a:schemeClr val="bg1"/>
              </a:solidFill>
            </a:endParaRPr>
          </a:p>
        </p:txBody>
      </p:sp>
      <p:pic>
        <p:nvPicPr>
          <p:cNvPr id="17" name="図 16" descr="letterfig3-3.bmp"/>
          <p:cNvPicPr>
            <a:picLocks noChangeAspect="1"/>
          </p:cNvPicPr>
          <p:nvPr/>
        </p:nvPicPr>
        <p:blipFill>
          <a:blip r:embed="rId5"/>
          <a:stretch>
            <a:fillRect/>
          </a:stretch>
        </p:blipFill>
        <p:spPr>
          <a:xfrm>
            <a:off x="5000628" y="2214554"/>
            <a:ext cx="3143272" cy="2949025"/>
          </a:xfrm>
          <a:prstGeom prst="rect">
            <a:avLst/>
          </a:prstGeom>
        </p:spPr>
      </p:pic>
      <p:sp>
        <p:nvSpPr>
          <p:cNvPr id="16" name="テキスト ボックス 15"/>
          <p:cNvSpPr txBox="1"/>
          <p:nvPr/>
        </p:nvSpPr>
        <p:spPr>
          <a:xfrm>
            <a:off x="4786314" y="5357826"/>
            <a:ext cx="4071966" cy="1477328"/>
          </a:xfrm>
          <a:prstGeom prst="rect">
            <a:avLst/>
          </a:prstGeom>
          <a:noFill/>
        </p:spPr>
        <p:txBody>
          <a:bodyPr wrap="square" rtlCol="0">
            <a:spAutoFit/>
          </a:bodyPr>
          <a:lstStyle/>
          <a:p>
            <a:r>
              <a:rPr lang="ja-JP" altLang="en-US" dirty="0" smtClean="0">
                <a:solidFill>
                  <a:schemeClr val="bg1"/>
                </a:solidFill>
              </a:rPr>
              <a:t>このあたりの</a:t>
            </a:r>
            <a:r>
              <a:rPr lang="en-US" altLang="ja-JP" dirty="0" smtClean="0">
                <a:solidFill>
                  <a:schemeClr val="bg1"/>
                </a:solidFill>
              </a:rPr>
              <a:t>[Fe/H]</a:t>
            </a:r>
          </a:p>
          <a:p>
            <a:r>
              <a:rPr lang="en-US" altLang="ja-JP" dirty="0" smtClean="0">
                <a:solidFill>
                  <a:schemeClr val="bg1"/>
                </a:solidFill>
              </a:rPr>
              <a:t>II</a:t>
            </a:r>
            <a:r>
              <a:rPr lang="ja-JP" altLang="en-US" dirty="0" smtClean="0">
                <a:solidFill>
                  <a:schemeClr val="bg1"/>
                </a:solidFill>
              </a:rPr>
              <a:t>型の影響しか受けていないと考えられる。</a:t>
            </a:r>
            <a:r>
              <a:rPr lang="en-US" altLang="ja-JP" dirty="0" smtClean="0">
                <a:solidFill>
                  <a:schemeClr val="bg1"/>
                </a:solidFill>
              </a:rPr>
              <a:t>([α/Fe]</a:t>
            </a:r>
            <a:r>
              <a:rPr lang="ja-JP" altLang="en-US" dirty="0" smtClean="0">
                <a:solidFill>
                  <a:schemeClr val="bg1"/>
                </a:solidFill>
              </a:rPr>
              <a:t>の観測より</a:t>
            </a:r>
            <a:r>
              <a:rPr lang="en-US" altLang="ja-JP" dirty="0" smtClean="0">
                <a:solidFill>
                  <a:schemeClr val="bg1"/>
                </a:solidFill>
              </a:rPr>
              <a:t>)</a:t>
            </a:r>
          </a:p>
          <a:p>
            <a:r>
              <a:rPr kumimoji="1" lang="en-US" altLang="ja-JP" dirty="0" smtClean="0">
                <a:solidFill>
                  <a:schemeClr val="bg1"/>
                </a:solidFill>
              </a:rPr>
              <a:t>[Co/Fe] ~0 at [Fe/H] ~ -2.5</a:t>
            </a:r>
            <a:r>
              <a:rPr kumimoji="1" lang="ja-JP" altLang="en-US" dirty="0" smtClean="0">
                <a:solidFill>
                  <a:schemeClr val="bg1"/>
                </a:solidFill>
              </a:rPr>
              <a:t>が説明できない。</a:t>
            </a:r>
            <a:endParaRPr kumimoji="1" lang="en-US" altLang="ja-JP" dirty="0" smtClean="0">
              <a:solidFill>
                <a:schemeClr val="bg1"/>
              </a:solidFill>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pic>
        <p:nvPicPr>
          <p:cNvPr id="4" name="コンテンツ プレースホルダ 3" descr="nps02c.jpg"/>
          <p:cNvPicPr>
            <a:picLocks noGrp="1" noChangeAspect="1"/>
          </p:cNvPicPr>
          <p:nvPr>
            <p:ph idx="1"/>
          </p:nvPr>
        </p:nvPicPr>
        <p:blipFill>
          <a:blip r:embed="rId3"/>
          <a:stretch>
            <a:fillRect/>
          </a:stretch>
        </p:blipFill>
        <p:spPr>
          <a:xfrm>
            <a:off x="-32" y="-24"/>
            <a:ext cx="9144032" cy="6858024"/>
          </a:xfrm>
        </p:spPr>
      </p:pic>
      <p:sp>
        <p:nvSpPr>
          <p:cNvPr id="5" name="テキスト ボックス 4"/>
          <p:cNvSpPr txBox="1"/>
          <p:nvPr/>
        </p:nvSpPr>
        <p:spPr>
          <a:xfrm>
            <a:off x="-71470" y="48260"/>
            <a:ext cx="3571900" cy="523220"/>
          </a:xfrm>
          <a:prstGeom prst="rect">
            <a:avLst/>
          </a:prstGeom>
          <a:noFill/>
        </p:spPr>
        <p:txBody>
          <a:bodyPr wrap="square" rtlCol="0">
            <a:spAutoFit/>
          </a:bodyPr>
          <a:lstStyle/>
          <a:p>
            <a:r>
              <a:rPr lang="en-US" altLang="ja-JP" sz="2800" dirty="0" smtClean="0">
                <a:solidFill>
                  <a:schemeClr val="bg1"/>
                </a:solidFill>
              </a:rPr>
              <a:t>Ⅰ</a:t>
            </a:r>
            <a:r>
              <a:rPr kumimoji="1" lang="en-US" altLang="ja-JP" sz="2800" dirty="0" smtClean="0">
                <a:solidFill>
                  <a:schemeClr val="bg1"/>
                </a:solidFill>
              </a:rPr>
              <a:t>.</a:t>
            </a:r>
            <a:r>
              <a:rPr lang="en-US" altLang="ja-JP" sz="2800" dirty="0" smtClean="0">
                <a:solidFill>
                  <a:schemeClr val="bg1"/>
                </a:solidFill>
              </a:rPr>
              <a:t> Fe-peak</a:t>
            </a:r>
            <a:endParaRPr kumimoji="1" lang="ja-JP" altLang="en-US" sz="2800" dirty="0">
              <a:solidFill>
                <a:schemeClr val="bg1"/>
              </a:solidFill>
            </a:endParaRPr>
          </a:p>
        </p:txBody>
      </p:sp>
      <p:sp>
        <p:nvSpPr>
          <p:cNvPr id="6" name="テキスト ボックス 5"/>
          <p:cNvSpPr txBox="1"/>
          <p:nvPr/>
        </p:nvSpPr>
        <p:spPr>
          <a:xfrm>
            <a:off x="3071802" y="273586"/>
            <a:ext cx="6572296" cy="646331"/>
          </a:xfrm>
          <a:prstGeom prst="rect">
            <a:avLst/>
          </a:prstGeom>
          <a:noFill/>
        </p:spPr>
        <p:txBody>
          <a:bodyPr wrap="square" rtlCol="0">
            <a:spAutoFit/>
          </a:bodyPr>
          <a:lstStyle/>
          <a:p>
            <a:r>
              <a:rPr lang="en-US" altLang="ja-JP" sz="3600" dirty="0" smtClean="0">
                <a:solidFill>
                  <a:schemeClr val="bg1"/>
                </a:solidFill>
              </a:rPr>
              <a:t>Discussion</a:t>
            </a:r>
            <a:endParaRPr kumimoji="1" lang="ja-JP" altLang="en-US" sz="3600" dirty="0">
              <a:solidFill>
                <a:schemeClr val="bg1"/>
              </a:solidFill>
            </a:endParaRPr>
          </a:p>
        </p:txBody>
      </p:sp>
      <p:sp>
        <p:nvSpPr>
          <p:cNvPr id="7" name="テキスト ボックス 6"/>
          <p:cNvSpPr txBox="1"/>
          <p:nvPr/>
        </p:nvSpPr>
        <p:spPr>
          <a:xfrm>
            <a:off x="857224" y="987966"/>
            <a:ext cx="8143900" cy="523220"/>
          </a:xfrm>
          <a:prstGeom prst="rect">
            <a:avLst/>
          </a:prstGeom>
          <a:noFill/>
        </p:spPr>
        <p:txBody>
          <a:bodyPr wrap="square" rtlCol="0">
            <a:spAutoFit/>
          </a:bodyPr>
          <a:lstStyle/>
          <a:p>
            <a:r>
              <a:rPr lang="en-US" altLang="ja-JP" sz="2800" dirty="0" smtClean="0">
                <a:solidFill>
                  <a:schemeClr val="bg1"/>
                </a:solidFill>
              </a:rPr>
              <a:t>n</a:t>
            </a:r>
            <a:r>
              <a:rPr kumimoji="1" lang="en-US" altLang="ja-JP" sz="2800" dirty="0" smtClean="0">
                <a:solidFill>
                  <a:schemeClr val="bg1"/>
                </a:solidFill>
              </a:rPr>
              <a:t>ormal SN  0.50&lt;Ye&lt;0.501 0.06Msolar</a:t>
            </a:r>
            <a:r>
              <a:rPr lang="ja-JP" altLang="en-US" sz="2800" dirty="0" smtClean="0">
                <a:solidFill>
                  <a:schemeClr val="bg1"/>
                </a:solidFill>
              </a:rPr>
              <a:t>の可能性</a:t>
            </a:r>
            <a:endParaRPr kumimoji="1" lang="ja-JP" altLang="en-US" sz="2800" dirty="0">
              <a:solidFill>
                <a:schemeClr val="bg1"/>
              </a:solidFill>
            </a:endParaRPr>
          </a:p>
        </p:txBody>
      </p:sp>
      <p:sp>
        <p:nvSpPr>
          <p:cNvPr id="8" name="テキスト ボックス 7"/>
          <p:cNvSpPr txBox="1"/>
          <p:nvPr/>
        </p:nvSpPr>
        <p:spPr>
          <a:xfrm>
            <a:off x="428596" y="1785926"/>
            <a:ext cx="8715404" cy="523220"/>
          </a:xfrm>
          <a:prstGeom prst="rect">
            <a:avLst/>
          </a:prstGeom>
          <a:noFill/>
        </p:spPr>
        <p:txBody>
          <a:bodyPr wrap="square" rtlCol="0">
            <a:spAutoFit/>
          </a:bodyPr>
          <a:lstStyle/>
          <a:p>
            <a:r>
              <a:rPr lang="ja-JP" altLang="en-US" sz="2800" dirty="0" smtClean="0">
                <a:solidFill>
                  <a:schemeClr val="bg1"/>
                </a:solidFill>
              </a:rPr>
              <a:t>③　</a:t>
            </a:r>
            <a:r>
              <a:rPr lang="en-US" altLang="ja-JP" sz="2800" dirty="0" smtClean="0">
                <a:solidFill>
                  <a:schemeClr val="bg1"/>
                </a:solidFill>
              </a:rPr>
              <a:t>weak r-process element (Sr-Zr, Mo-Rh)</a:t>
            </a:r>
            <a:r>
              <a:rPr lang="ja-JP" altLang="en-US" sz="2800" dirty="0" smtClean="0">
                <a:solidFill>
                  <a:schemeClr val="bg1"/>
                </a:solidFill>
              </a:rPr>
              <a:t>との兼ね合い</a:t>
            </a:r>
            <a:endParaRPr kumimoji="1" lang="ja-JP" altLang="en-US" sz="2800" dirty="0">
              <a:solidFill>
                <a:schemeClr val="bg1"/>
              </a:solidFill>
            </a:endParaRPr>
          </a:p>
        </p:txBody>
      </p:sp>
      <p:pic>
        <p:nvPicPr>
          <p:cNvPr id="9" name="図 8" descr="letterfig1.bmp"/>
          <p:cNvPicPr>
            <a:picLocks noChangeAspect="1"/>
          </p:cNvPicPr>
          <p:nvPr/>
        </p:nvPicPr>
        <p:blipFill>
          <a:blip r:embed="rId4"/>
          <a:stretch>
            <a:fillRect/>
          </a:stretch>
        </p:blipFill>
        <p:spPr>
          <a:xfrm>
            <a:off x="357158" y="2428868"/>
            <a:ext cx="5216911" cy="3071834"/>
          </a:xfrm>
          <a:prstGeom prst="rect">
            <a:avLst/>
          </a:prstGeom>
        </p:spPr>
      </p:pic>
      <p:sp>
        <p:nvSpPr>
          <p:cNvPr id="15" name="テキスト ボックス 14"/>
          <p:cNvSpPr txBox="1"/>
          <p:nvPr/>
        </p:nvSpPr>
        <p:spPr>
          <a:xfrm>
            <a:off x="5715008" y="2643182"/>
            <a:ext cx="3143272" cy="3139321"/>
          </a:xfrm>
          <a:prstGeom prst="rect">
            <a:avLst/>
          </a:prstGeom>
          <a:noFill/>
        </p:spPr>
        <p:txBody>
          <a:bodyPr wrap="square" rtlCol="0">
            <a:spAutoFit/>
          </a:bodyPr>
          <a:lstStyle/>
          <a:p>
            <a:r>
              <a:rPr kumimoji="1" lang="en-US" altLang="ja-JP" dirty="0" smtClean="0">
                <a:solidFill>
                  <a:schemeClr val="bg1"/>
                </a:solidFill>
              </a:rPr>
              <a:t>Sr-Zr rich</a:t>
            </a:r>
            <a:r>
              <a:rPr lang="ja-JP" altLang="en-US" dirty="0" smtClean="0">
                <a:solidFill>
                  <a:schemeClr val="bg1"/>
                </a:solidFill>
              </a:rPr>
              <a:t> </a:t>
            </a:r>
            <a:r>
              <a:rPr lang="en-US" altLang="ja-JP" dirty="0" smtClean="0">
                <a:solidFill>
                  <a:schemeClr val="bg1"/>
                </a:solidFill>
              </a:rPr>
              <a:t>weak r-process star</a:t>
            </a:r>
            <a:r>
              <a:rPr lang="ja-JP" altLang="en-US" dirty="0" smtClean="0">
                <a:solidFill>
                  <a:schemeClr val="bg1"/>
                </a:solidFill>
              </a:rPr>
              <a:t>が多数の場合、</a:t>
            </a:r>
            <a:r>
              <a:rPr lang="en-US" altLang="ja-JP" dirty="0" smtClean="0">
                <a:solidFill>
                  <a:schemeClr val="bg1"/>
                </a:solidFill>
              </a:rPr>
              <a:t>s/kb~15 n-rich</a:t>
            </a:r>
            <a:r>
              <a:rPr lang="ja-JP" altLang="en-US" dirty="0" smtClean="0">
                <a:solidFill>
                  <a:schemeClr val="bg1"/>
                </a:solidFill>
              </a:rPr>
              <a:t>でできる</a:t>
            </a:r>
            <a:r>
              <a:rPr lang="en-US" altLang="ja-JP" dirty="0" smtClean="0">
                <a:solidFill>
                  <a:schemeClr val="bg1"/>
                </a:solidFill>
              </a:rPr>
              <a:t>(hot-bubble)</a:t>
            </a:r>
            <a:r>
              <a:rPr lang="ja-JP" altLang="en-US" dirty="0" smtClean="0">
                <a:solidFill>
                  <a:schemeClr val="bg1"/>
                </a:solidFill>
              </a:rPr>
              <a:t>。</a:t>
            </a:r>
            <a:endParaRPr lang="en-US" altLang="ja-JP" dirty="0" smtClean="0">
              <a:solidFill>
                <a:schemeClr val="bg1"/>
              </a:solidFill>
            </a:endParaRPr>
          </a:p>
          <a:p>
            <a:r>
              <a:rPr lang="ja-JP" altLang="en-US" dirty="0" smtClean="0">
                <a:solidFill>
                  <a:schemeClr val="bg1"/>
                </a:solidFill>
              </a:rPr>
              <a:t>→</a:t>
            </a:r>
            <a:r>
              <a:rPr lang="en-US" altLang="ja-JP" dirty="0" smtClean="0">
                <a:solidFill>
                  <a:schemeClr val="bg1"/>
                </a:solidFill>
              </a:rPr>
              <a:t>0.50&lt;Ye&lt;0.501 s/kb~15-40</a:t>
            </a:r>
          </a:p>
          <a:p>
            <a:r>
              <a:rPr lang="en-US" altLang="ja-JP" dirty="0" smtClean="0">
                <a:solidFill>
                  <a:schemeClr val="bg1"/>
                </a:solidFill>
              </a:rPr>
              <a:t>0.06Msolar</a:t>
            </a:r>
            <a:r>
              <a:rPr lang="ja-JP" altLang="en-US" dirty="0" smtClean="0">
                <a:solidFill>
                  <a:schemeClr val="bg1"/>
                </a:solidFill>
              </a:rPr>
              <a:t>は難しい。</a:t>
            </a:r>
            <a:endParaRPr lang="en-US" altLang="ja-JP" dirty="0" smtClean="0">
              <a:solidFill>
                <a:schemeClr val="bg1"/>
              </a:solidFill>
            </a:endParaRPr>
          </a:p>
          <a:p>
            <a:endParaRPr lang="en-US" altLang="ja-JP" dirty="0" smtClean="0">
              <a:solidFill>
                <a:schemeClr val="bg1"/>
              </a:solidFill>
            </a:endParaRPr>
          </a:p>
          <a:p>
            <a:r>
              <a:rPr lang="en-US" altLang="ja-JP" dirty="0" smtClean="0">
                <a:solidFill>
                  <a:schemeClr val="bg1"/>
                </a:solidFill>
              </a:rPr>
              <a:t>Mo-Rh rich</a:t>
            </a:r>
            <a:r>
              <a:rPr lang="ja-JP" altLang="en-US" dirty="0" smtClean="0">
                <a:solidFill>
                  <a:schemeClr val="bg1"/>
                </a:solidFill>
              </a:rPr>
              <a:t>が多数だと</a:t>
            </a:r>
            <a:endParaRPr lang="en-US" altLang="ja-JP" dirty="0" smtClean="0">
              <a:solidFill>
                <a:schemeClr val="bg1"/>
              </a:solidFill>
            </a:endParaRPr>
          </a:p>
          <a:p>
            <a:r>
              <a:rPr lang="en-US" altLang="ja-JP" dirty="0" smtClean="0">
                <a:solidFill>
                  <a:schemeClr val="bg1"/>
                </a:solidFill>
              </a:rPr>
              <a:t>s/kb~150 n-rich</a:t>
            </a:r>
          </a:p>
          <a:p>
            <a:r>
              <a:rPr lang="en-US" altLang="ja-JP" dirty="0" smtClean="0">
                <a:solidFill>
                  <a:schemeClr val="bg1"/>
                </a:solidFill>
              </a:rPr>
              <a:t>(ν-driven wind?)</a:t>
            </a:r>
          </a:p>
          <a:p>
            <a:r>
              <a:rPr lang="ja-JP" altLang="en-US" dirty="0" smtClean="0">
                <a:solidFill>
                  <a:schemeClr val="bg1"/>
                </a:solidFill>
              </a:rPr>
              <a:t>あり得ないとも言い切れないが、、</a:t>
            </a:r>
            <a:endParaRPr lang="en-US" altLang="ja-JP" dirty="0" smtClean="0">
              <a:solidFill>
                <a:schemeClr val="bg1"/>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pic>
        <p:nvPicPr>
          <p:cNvPr id="4" name="コンテンツ プレースホルダ 3" descr="nps02c.jpg"/>
          <p:cNvPicPr>
            <a:picLocks noGrp="1" noChangeAspect="1"/>
          </p:cNvPicPr>
          <p:nvPr>
            <p:ph idx="1"/>
          </p:nvPr>
        </p:nvPicPr>
        <p:blipFill>
          <a:blip r:embed="rId4"/>
          <a:stretch>
            <a:fillRect/>
          </a:stretch>
        </p:blipFill>
        <p:spPr>
          <a:xfrm>
            <a:off x="0" y="-24"/>
            <a:ext cx="9144032" cy="6858024"/>
          </a:xfrm>
        </p:spPr>
      </p:pic>
      <p:pic>
        <p:nvPicPr>
          <p:cNvPr id="29" name="Picture 4" descr="C:\powerpoint\bakuhatu1.bmp"/>
          <p:cNvPicPr>
            <a:picLocks noChangeAspect="1" noChangeArrowheads="1"/>
          </p:cNvPicPr>
          <p:nvPr/>
        </p:nvPicPr>
        <p:blipFill>
          <a:blip r:embed="rId5"/>
          <a:srcRect/>
          <a:stretch>
            <a:fillRect/>
          </a:stretch>
        </p:blipFill>
        <p:spPr bwMode="auto">
          <a:xfrm>
            <a:off x="142844" y="1349330"/>
            <a:ext cx="2962275" cy="2581275"/>
          </a:xfrm>
          <a:prstGeom prst="rect">
            <a:avLst/>
          </a:prstGeom>
          <a:noFill/>
          <a:ln w="9525">
            <a:noFill/>
            <a:miter lim="800000"/>
            <a:headEnd/>
            <a:tailEnd/>
          </a:ln>
        </p:spPr>
      </p:pic>
      <p:sp>
        <p:nvSpPr>
          <p:cNvPr id="30" name="Oval 6"/>
          <p:cNvSpPr>
            <a:spLocks noChangeArrowheads="1"/>
          </p:cNvSpPr>
          <p:nvPr/>
        </p:nvSpPr>
        <p:spPr bwMode="auto">
          <a:xfrm>
            <a:off x="2955958" y="1739878"/>
            <a:ext cx="914400" cy="914400"/>
          </a:xfrm>
          <a:prstGeom prst="ellipse">
            <a:avLst/>
          </a:prstGeom>
          <a:solidFill>
            <a:schemeClr val="accent1"/>
          </a:solidFill>
          <a:ln w="9525">
            <a:solidFill>
              <a:schemeClr val="tx1"/>
            </a:solidFill>
            <a:round/>
            <a:headEnd/>
            <a:tailEnd/>
          </a:ln>
        </p:spPr>
        <p:txBody>
          <a:bodyPr wrap="none" anchor="ctr"/>
          <a:lstStyle/>
          <a:p>
            <a:endParaRPr lang="ja-JP" altLang="en-US" dirty="0">
              <a:latin typeface="Calibri" pitchFamily="34" charset="0"/>
            </a:endParaRPr>
          </a:p>
        </p:txBody>
      </p:sp>
      <p:pic>
        <p:nvPicPr>
          <p:cNvPr id="31" name="Picture 5" descr="C:\powerpoint\bakuhatu2.bmp"/>
          <p:cNvPicPr>
            <a:picLocks noChangeAspect="1" noChangeArrowheads="1"/>
          </p:cNvPicPr>
          <p:nvPr/>
        </p:nvPicPr>
        <p:blipFill>
          <a:blip r:embed="rId6"/>
          <a:srcRect/>
          <a:stretch>
            <a:fillRect/>
          </a:stretch>
        </p:blipFill>
        <p:spPr bwMode="auto">
          <a:xfrm>
            <a:off x="4214810" y="642918"/>
            <a:ext cx="3286125" cy="2862263"/>
          </a:xfrm>
          <a:prstGeom prst="rect">
            <a:avLst/>
          </a:prstGeom>
          <a:noFill/>
          <a:ln w="9525">
            <a:noFill/>
            <a:miter lim="800000"/>
            <a:headEnd/>
            <a:tailEnd/>
          </a:ln>
        </p:spPr>
      </p:pic>
      <p:sp>
        <p:nvSpPr>
          <p:cNvPr id="33" name="Text Box 13"/>
          <p:cNvSpPr txBox="1">
            <a:spLocks noChangeArrowheads="1"/>
          </p:cNvSpPr>
          <p:nvPr/>
        </p:nvSpPr>
        <p:spPr bwMode="auto">
          <a:xfrm>
            <a:off x="3046411" y="2598715"/>
            <a:ext cx="1311275" cy="646113"/>
          </a:xfrm>
          <a:prstGeom prst="rect">
            <a:avLst/>
          </a:prstGeom>
          <a:noFill/>
          <a:ln w="9525">
            <a:noFill/>
            <a:miter lim="800000"/>
            <a:headEnd/>
            <a:tailEnd/>
          </a:ln>
        </p:spPr>
        <p:txBody>
          <a:bodyPr wrap="none">
            <a:spAutoFit/>
          </a:bodyPr>
          <a:lstStyle/>
          <a:p>
            <a:r>
              <a:rPr lang="ja-JP" altLang="en-US" dirty="0">
                <a:solidFill>
                  <a:schemeClr val="bg1"/>
                </a:solidFill>
                <a:latin typeface="ＭＳ Ｐゴシック" charset="-128"/>
              </a:rPr>
              <a:t>大質量星</a:t>
            </a:r>
          </a:p>
          <a:p>
            <a:r>
              <a:rPr lang="ja-JP" altLang="en-US" dirty="0">
                <a:solidFill>
                  <a:schemeClr val="bg1"/>
                </a:solidFill>
                <a:latin typeface="ＭＳ Ｐゴシック" charset="-128"/>
              </a:rPr>
              <a:t>Ｍ＞１０Ｍ</a:t>
            </a:r>
            <a:r>
              <a:rPr lang="ja-JP" altLang="en-US" sz="2000" baseline="-25000" dirty="0">
                <a:solidFill>
                  <a:schemeClr val="bg1"/>
                </a:solidFill>
                <a:latin typeface="ＭＳ Ｐゴシック" charset="-128"/>
                <a:sym typeface="Wingdings" pitchFamily="2" charset="2"/>
              </a:rPr>
              <a:t></a:t>
            </a:r>
            <a:endParaRPr lang="ja-JP" altLang="en-US" sz="2000" baseline="-25000" dirty="0">
              <a:solidFill>
                <a:schemeClr val="bg1"/>
              </a:solidFill>
              <a:latin typeface="Calibri" pitchFamily="34" charset="0"/>
              <a:sym typeface="Wingdings" pitchFamily="2" charset="2"/>
            </a:endParaRPr>
          </a:p>
        </p:txBody>
      </p:sp>
      <p:sp>
        <p:nvSpPr>
          <p:cNvPr id="34" name="Rectangle 15"/>
          <p:cNvSpPr>
            <a:spLocks noChangeArrowheads="1"/>
          </p:cNvSpPr>
          <p:nvPr/>
        </p:nvSpPr>
        <p:spPr bwMode="auto">
          <a:xfrm>
            <a:off x="4632358" y="2578078"/>
            <a:ext cx="1765300" cy="701675"/>
          </a:xfrm>
          <a:prstGeom prst="rect">
            <a:avLst/>
          </a:prstGeom>
          <a:noFill/>
          <a:ln w="9525">
            <a:noFill/>
            <a:miter lim="800000"/>
            <a:headEnd/>
            <a:tailEnd/>
          </a:ln>
        </p:spPr>
        <p:txBody>
          <a:bodyPr wrap="none">
            <a:spAutoFit/>
          </a:bodyPr>
          <a:lstStyle/>
          <a:p>
            <a:r>
              <a:rPr lang="ja-JP" altLang="en-US" dirty="0">
                <a:latin typeface="Calibri" pitchFamily="34" charset="0"/>
              </a:rPr>
              <a:t>超新星爆発</a:t>
            </a:r>
          </a:p>
          <a:p>
            <a:r>
              <a:rPr lang="en-US" altLang="ja-JP" sz="1600" dirty="0">
                <a:solidFill>
                  <a:srgbClr val="FF0000"/>
                </a:solidFill>
                <a:latin typeface="Calibri" pitchFamily="34" charset="0"/>
              </a:rPr>
              <a:t>(</a:t>
            </a:r>
            <a:r>
              <a:rPr lang="ja-JP" altLang="en-US" sz="1600" dirty="0">
                <a:solidFill>
                  <a:srgbClr val="FF0000"/>
                </a:solidFill>
                <a:latin typeface="Calibri" pitchFamily="34" charset="0"/>
              </a:rPr>
              <a:t>重い元素の合成）</a:t>
            </a:r>
            <a:endParaRPr lang="ja-JP" altLang="en-US" sz="1600" dirty="0">
              <a:solidFill>
                <a:srgbClr val="FF0000"/>
              </a:solidFill>
              <a:latin typeface="Calibri" pitchFamily="34" charset="0"/>
              <a:ea typeface="HGPｺﾞｼｯｸE" pitchFamily="50" charset="-128"/>
            </a:endParaRPr>
          </a:p>
        </p:txBody>
      </p:sp>
      <p:sp>
        <p:nvSpPr>
          <p:cNvPr id="35" name="Line 17"/>
          <p:cNvSpPr>
            <a:spLocks noChangeShapeType="1"/>
          </p:cNvSpPr>
          <p:nvPr/>
        </p:nvSpPr>
        <p:spPr bwMode="auto">
          <a:xfrm flipV="1">
            <a:off x="2071670" y="2135148"/>
            <a:ext cx="857256" cy="142876"/>
          </a:xfrm>
          <a:prstGeom prst="line">
            <a:avLst/>
          </a:prstGeom>
          <a:noFill/>
          <a:ln w="57150">
            <a:solidFill>
              <a:schemeClr val="accent2"/>
            </a:solidFill>
            <a:round/>
            <a:headEnd/>
            <a:tailEnd type="triangle" w="med" len="med"/>
          </a:ln>
        </p:spPr>
        <p:txBody>
          <a:bodyPr wrap="none" anchor="ctr"/>
          <a:lstStyle/>
          <a:p>
            <a:endParaRPr lang="ja-JP" altLang="en-US" dirty="0"/>
          </a:p>
        </p:txBody>
      </p:sp>
      <p:sp>
        <p:nvSpPr>
          <p:cNvPr id="36" name="Line 18"/>
          <p:cNvSpPr>
            <a:spLocks noChangeShapeType="1"/>
          </p:cNvSpPr>
          <p:nvPr/>
        </p:nvSpPr>
        <p:spPr bwMode="auto">
          <a:xfrm flipV="1">
            <a:off x="4022758" y="1968478"/>
            <a:ext cx="685800" cy="152400"/>
          </a:xfrm>
          <a:prstGeom prst="line">
            <a:avLst/>
          </a:prstGeom>
          <a:noFill/>
          <a:ln w="57150">
            <a:solidFill>
              <a:schemeClr val="accent2"/>
            </a:solidFill>
            <a:round/>
            <a:headEnd/>
            <a:tailEnd type="triangle" w="med" len="med"/>
          </a:ln>
        </p:spPr>
        <p:txBody>
          <a:bodyPr wrap="none" anchor="ctr"/>
          <a:lstStyle/>
          <a:p>
            <a:endParaRPr lang="ja-JP" altLang="en-US" dirty="0"/>
          </a:p>
        </p:txBody>
      </p:sp>
      <p:sp>
        <p:nvSpPr>
          <p:cNvPr id="38" name="Rectangle 27"/>
          <p:cNvSpPr>
            <a:spLocks noChangeArrowheads="1"/>
          </p:cNvSpPr>
          <p:nvPr/>
        </p:nvSpPr>
        <p:spPr bwMode="auto">
          <a:xfrm>
            <a:off x="7251733" y="2385990"/>
            <a:ext cx="501650" cy="519113"/>
          </a:xfrm>
          <a:prstGeom prst="rect">
            <a:avLst/>
          </a:prstGeom>
          <a:noFill/>
          <a:ln w="9525">
            <a:noFill/>
            <a:miter lim="800000"/>
            <a:headEnd/>
            <a:tailEnd/>
          </a:ln>
        </p:spPr>
        <p:txBody>
          <a:bodyPr wrap="none">
            <a:spAutoFit/>
          </a:bodyPr>
          <a:lstStyle/>
          <a:p>
            <a:r>
              <a:rPr lang="en-US" altLang="ja-JP" sz="2800" b="1" dirty="0">
                <a:solidFill>
                  <a:schemeClr val="accent1"/>
                </a:solidFill>
                <a:latin typeface="Calibri" pitchFamily="34" charset="0"/>
                <a:sym typeface="Wingdings" pitchFamily="2" charset="2"/>
              </a:rPr>
              <a:t></a:t>
            </a:r>
            <a:endParaRPr lang="en-US" altLang="ja-JP" sz="2800" b="1" dirty="0">
              <a:solidFill>
                <a:srgbClr val="FF0000"/>
              </a:solidFill>
              <a:latin typeface="Calibri" pitchFamily="34" charset="0"/>
              <a:sym typeface="Wingdings" pitchFamily="2" charset="2"/>
            </a:endParaRPr>
          </a:p>
        </p:txBody>
      </p:sp>
      <p:sp>
        <p:nvSpPr>
          <p:cNvPr id="39" name="Rectangle 33"/>
          <p:cNvSpPr>
            <a:spLocks noChangeArrowheads="1"/>
          </p:cNvSpPr>
          <p:nvPr/>
        </p:nvSpPr>
        <p:spPr bwMode="auto">
          <a:xfrm>
            <a:off x="7480333" y="1242990"/>
            <a:ext cx="501650" cy="519113"/>
          </a:xfrm>
          <a:prstGeom prst="rect">
            <a:avLst/>
          </a:prstGeom>
          <a:noFill/>
          <a:ln w="9525">
            <a:noFill/>
            <a:miter lim="800000"/>
            <a:headEnd/>
            <a:tailEnd/>
          </a:ln>
        </p:spPr>
        <p:txBody>
          <a:bodyPr wrap="none">
            <a:spAutoFit/>
          </a:bodyPr>
          <a:lstStyle/>
          <a:p>
            <a:r>
              <a:rPr lang="en-US" altLang="ja-JP" sz="2800" b="1" dirty="0">
                <a:solidFill>
                  <a:schemeClr val="accent1"/>
                </a:solidFill>
                <a:latin typeface="Calibri" pitchFamily="34" charset="0"/>
                <a:sym typeface="Wingdings" pitchFamily="2" charset="2"/>
              </a:rPr>
              <a:t></a:t>
            </a:r>
            <a:endParaRPr lang="en-US" altLang="ja-JP" sz="2800" b="1" dirty="0">
              <a:solidFill>
                <a:schemeClr val="accent2"/>
              </a:solidFill>
              <a:latin typeface="Calibri" pitchFamily="34" charset="0"/>
              <a:sym typeface="Wingdings" pitchFamily="2" charset="2"/>
            </a:endParaRPr>
          </a:p>
        </p:txBody>
      </p:sp>
      <p:sp>
        <p:nvSpPr>
          <p:cNvPr id="40" name="Text Box 37"/>
          <p:cNvSpPr txBox="1">
            <a:spLocks noChangeArrowheads="1"/>
          </p:cNvSpPr>
          <p:nvPr/>
        </p:nvSpPr>
        <p:spPr bwMode="auto">
          <a:xfrm>
            <a:off x="642910" y="857232"/>
            <a:ext cx="2238376" cy="369332"/>
          </a:xfrm>
          <a:prstGeom prst="rect">
            <a:avLst/>
          </a:prstGeom>
          <a:noFill/>
          <a:ln w="38100">
            <a:solidFill>
              <a:srgbClr val="FF0000"/>
            </a:solidFill>
            <a:miter lim="800000"/>
            <a:headEnd/>
            <a:tailEnd/>
          </a:ln>
        </p:spPr>
        <p:txBody>
          <a:bodyPr wrap="square">
            <a:spAutoFit/>
          </a:bodyPr>
          <a:lstStyle/>
          <a:p>
            <a:r>
              <a:rPr lang="ja-JP" altLang="en-US" dirty="0">
                <a:solidFill>
                  <a:schemeClr val="bg1"/>
                </a:solidFill>
                <a:latin typeface="Calibri" pitchFamily="34" charset="0"/>
              </a:rPr>
              <a:t>水素、ヘリウムのみ</a:t>
            </a:r>
          </a:p>
        </p:txBody>
      </p:sp>
      <p:pic>
        <p:nvPicPr>
          <p:cNvPr id="41" name="Picture 10" descr="C:\powerpoint\bakuhatu2.bmp"/>
          <p:cNvPicPr>
            <a:picLocks noChangeAspect="1" noChangeArrowheads="1"/>
          </p:cNvPicPr>
          <p:nvPr/>
        </p:nvPicPr>
        <p:blipFill>
          <a:blip r:embed="rId7"/>
          <a:srcRect/>
          <a:stretch>
            <a:fillRect/>
          </a:stretch>
        </p:blipFill>
        <p:spPr bwMode="auto">
          <a:xfrm>
            <a:off x="6262720" y="857228"/>
            <a:ext cx="2861605" cy="2492366"/>
          </a:xfrm>
          <a:prstGeom prst="rect">
            <a:avLst/>
          </a:prstGeom>
          <a:noFill/>
          <a:ln w="9525">
            <a:noFill/>
            <a:miter lim="800000"/>
            <a:headEnd/>
            <a:tailEnd/>
          </a:ln>
        </p:spPr>
      </p:pic>
      <p:sp>
        <p:nvSpPr>
          <p:cNvPr id="42" name="Line 18"/>
          <p:cNvSpPr>
            <a:spLocks noChangeShapeType="1"/>
          </p:cNvSpPr>
          <p:nvPr/>
        </p:nvSpPr>
        <p:spPr bwMode="auto">
          <a:xfrm flipV="1">
            <a:off x="6072220" y="1892278"/>
            <a:ext cx="714375" cy="46037"/>
          </a:xfrm>
          <a:prstGeom prst="line">
            <a:avLst/>
          </a:prstGeom>
          <a:noFill/>
          <a:ln w="57150">
            <a:solidFill>
              <a:schemeClr val="accent2"/>
            </a:solidFill>
            <a:round/>
            <a:headEnd/>
            <a:tailEnd type="triangle" w="med" len="med"/>
          </a:ln>
        </p:spPr>
        <p:txBody>
          <a:bodyPr wrap="none" anchor="ctr"/>
          <a:lstStyle/>
          <a:p>
            <a:endParaRPr lang="ja-JP" altLang="en-US" dirty="0"/>
          </a:p>
        </p:txBody>
      </p:sp>
      <p:sp>
        <p:nvSpPr>
          <p:cNvPr id="43" name="Rectangle 24"/>
          <p:cNvSpPr>
            <a:spLocks noChangeArrowheads="1"/>
          </p:cNvSpPr>
          <p:nvPr/>
        </p:nvSpPr>
        <p:spPr bwMode="auto">
          <a:xfrm>
            <a:off x="6202551" y="2928934"/>
            <a:ext cx="2084225" cy="1384995"/>
          </a:xfrm>
          <a:prstGeom prst="rect">
            <a:avLst/>
          </a:prstGeom>
          <a:noFill/>
          <a:ln w="9525">
            <a:noFill/>
            <a:miter lim="800000"/>
            <a:headEnd/>
            <a:tailEnd/>
          </a:ln>
        </p:spPr>
        <p:txBody>
          <a:bodyPr wrap="none">
            <a:spAutoFit/>
          </a:bodyPr>
          <a:lstStyle/>
          <a:p>
            <a:r>
              <a:rPr lang="ja-JP" altLang="en-US" dirty="0">
                <a:latin typeface="Calibri" pitchFamily="34" charset="0"/>
              </a:rPr>
              <a:t>第２世代の</a:t>
            </a:r>
          </a:p>
          <a:p>
            <a:r>
              <a:rPr lang="ja-JP" altLang="en-US" dirty="0">
                <a:latin typeface="Calibri" pitchFamily="34" charset="0"/>
              </a:rPr>
              <a:t>星生成</a:t>
            </a:r>
          </a:p>
          <a:p>
            <a:r>
              <a:rPr lang="ja-JP" altLang="en-US" sz="2400" dirty="0">
                <a:solidFill>
                  <a:srgbClr val="FFFF00"/>
                </a:solidFill>
                <a:latin typeface="Calibri" pitchFamily="34" charset="0"/>
              </a:rPr>
              <a:t>（超新星に</a:t>
            </a:r>
            <a:r>
              <a:rPr lang="ja-JP" altLang="en-US" sz="2400" dirty="0" smtClean="0">
                <a:solidFill>
                  <a:srgbClr val="FFFF00"/>
                </a:solidFill>
                <a:latin typeface="Calibri" pitchFamily="34" charset="0"/>
              </a:rPr>
              <a:t>よる</a:t>
            </a:r>
            <a:endParaRPr lang="ja-JP" altLang="en-US" sz="2400" dirty="0">
              <a:solidFill>
                <a:srgbClr val="FFFF00"/>
              </a:solidFill>
              <a:latin typeface="Calibri" pitchFamily="34" charset="0"/>
            </a:endParaRPr>
          </a:p>
          <a:p>
            <a:r>
              <a:rPr lang="ja-JP" altLang="en-US" sz="2400" dirty="0" smtClean="0">
                <a:solidFill>
                  <a:srgbClr val="FFFF00"/>
                </a:solidFill>
                <a:latin typeface="Calibri" pitchFamily="34" charset="0"/>
              </a:rPr>
              <a:t>汚染）</a:t>
            </a:r>
            <a:endParaRPr lang="ja-JP" altLang="en-US" sz="2400" dirty="0">
              <a:solidFill>
                <a:srgbClr val="FFFF00"/>
              </a:solidFill>
              <a:latin typeface="Calibri" pitchFamily="34" charset="0"/>
              <a:ea typeface="HGPｺﾞｼｯｸE" pitchFamily="50" charset="-128"/>
            </a:endParaRPr>
          </a:p>
        </p:txBody>
      </p:sp>
      <p:sp>
        <p:nvSpPr>
          <p:cNvPr id="44" name="Line 26"/>
          <p:cNvSpPr>
            <a:spLocks noChangeShapeType="1"/>
          </p:cNvSpPr>
          <p:nvPr/>
        </p:nvSpPr>
        <p:spPr bwMode="auto">
          <a:xfrm>
            <a:off x="8253445" y="2146278"/>
            <a:ext cx="533400" cy="0"/>
          </a:xfrm>
          <a:prstGeom prst="line">
            <a:avLst/>
          </a:prstGeom>
          <a:noFill/>
          <a:ln w="57150">
            <a:solidFill>
              <a:schemeClr val="accent2"/>
            </a:solidFill>
            <a:round/>
            <a:headEnd/>
            <a:tailEnd type="triangle" w="med" len="med"/>
          </a:ln>
        </p:spPr>
        <p:txBody>
          <a:bodyPr wrap="none" anchor="ctr"/>
          <a:lstStyle/>
          <a:p>
            <a:endParaRPr lang="ja-JP" altLang="en-US" dirty="0"/>
          </a:p>
        </p:txBody>
      </p:sp>
      <p:sp>
        <p:nvSpPr>
          <p:cNvPr id="45" name="Rectangle 27"/>
          <p:cNvSpPr>
            <a:spLocks noChangeArrowheads="1"/>
          </p:cNvSpPr>
          <p:nvPr/>
        </p:nvSpPr>
        <p:spPr bwMode="auto">
          <a:xfrm>
            <a:off x="6958045" y="2298678"/>
            <a:ext cx="501650" cy="519112"/>
          </a:xfrm>
          <a:prstGeom prst="rect">
            <a:avLst/>
          </a:prstGeom>
          <a:noFill/>
          <a:ln w="9525">
            <a:noFill/>
            <a:miter lim="800000"/>
            <a:headEnd/>
            <a:tailEnd/>
          </a:ln>
        </p:spPr>
        <p:txBody>
          <a:bodyPr wrap="none">
            <a:spAutoFit/>
          </a:bodyPr>
          <a:lstStyle/>
          <a:p>
            <a:r>
              <a:rPr lang="en-US" altLang="ja-JP" sz="2800" b="1" dirty="0">
                <a:solidFill>
                  <a:schemeClr val="accent1"/>
                </a:solidFill>
                <a:latin typeface="Calibri" pitchFamily="34" charset="0"/>
                <a:sym typeface="Wingdings" pitchFamily="2" charset="2"/>
              </a:rPr>
              <a:t></a:t>
            </a:r>
            <a:endParaRPr lang="en-US" altLang="ja-JP" sz="2800" b="1" dirty="0">
              <a:solidFill>
                <a:srgbClr val="FF0000"/>
              </a:solidFill>
              <a:latin typeface="Calibri" pitchFamily="34" charset="0"/>
              <a:sym typeface="Wingdings" pitchFamily="2" charset="2"/>
            </a:endParaRPr>
          </a:p>
        </p:txBody>
      </p:sp>
      <p:sp>
        <p:nvSpPr>
          <p:cNvPr id="46" name="Rectangle 28"/>
          <p:cNvSpPr>
            <a:spLocks noChangeArrowheads="1"/>
          </p:cNvSpPr>
          <p:nvPr/>
        </p:nvSpPr>
        <p:spPr bwMode="auto">
          <a:xfrm>
            <a:off x="6577045" y="1841478"/>
            <a:ext cx="533400" cy="519112"/>
          </a:xfrm>
          <a:prstGeom prst="rect">
            <a:avLst/>
          </a:prstGeom>
          <a:noFill/>
          <a:ln w="9525">
            <a:noFill/>
            <a:miter lim="800000"/>
            <a:headEnd/>
            <a:tailEnd/>
          </a:ln>
        </p:spPr>
        <p:txBody>
          <a:bodyPr>
            <a:spAutoFit/>
          </a:bodyPr>
          <a:lstStyle/>
          <a:p>
            <a:r>
              <a:rPr lang="en-US" altLang="ja-JP" sz="2800" b="1" dirty="0">
                <a:solidFill>
                  <a:schemeClr val="accent1"/>
                </a:solidFill>
                <a:latin typeface="Calibri" pitchFamily="34" charset="0"/>
                <a:sym typeface="Wingdings" pitchFamily="2" charset="2"/>
              </a:rPr>
              <a:t></a:t>
            </a:r>
            <a:r>
              <a:rPr lang="en-US" altLang="ja-JP" sz="2800" b="1" dirty="0">
                <a:solidFill>
                  <a:schemeClr val="accent2"/>
                </a:solidFill>
                <a:latin typeface="Calibri" pitchFamily="34" charset="0"/>
                <a:sym typeface="Wingdings" pitchFamily="2" charset="2"/>
              </a:rPr>
              <a:t> </a:t>
            </a:r>
          </a:p>
        </p:txBody>
      </p:sp>
      <p:sp>
        <p:nvSpPr>
          <p:cNvPr id="47" name="Rectangle 29"/>
          <p:cNvSpPr>
            <a:spLocks noChangeArrowheads="1"/>
          </p:cNvSpPr>
          <p:nvPr/>
        </p:nvSpPr>
        <p:spPr bwMode="auto">
          <a:xfrm>
            <a:off x="6729445" y="1231878"/>
            <a:ext cx="501650" cy="519112"/>
          </a:xfrm>
          <a:prstGeom prst="rect">
            <a:avLst/>
          </a:prstGeom>
          <a:noFill/>
          <a:ln w="9525">
            <a:noFill/>
            <a:miter lim="800000"/>
            <a:headEnd/>
            <a:tailEnd/>
          </a:ln>
        </p:spPr>
        <p:txBody>
          <a:bodyPr wrap="none">
            <a:spAutoFit/>
          </a:bodyPr>
          <a:lstStyle/>
          <a:p>
            <a:r>
              <a:rPr lang="en-US" altLang="ja-JP" sz="2800" b="1" dirty="0">
                <a:solidFill>
                  <a:schemeClr val="accent1"/>
                </a:solidFill>
                <a:latin typeface="Calibri" pitchFamily="34" charset="0"/>
                <a:sym typeface="Wingdings" pitchFamily="2" charset="2"/>
              </a:rPr>
              <a:t></a:t>
            </a:r>
            <a:endParaRPr lang="en-US" altLang="ja-JP" sz="2800" b="1" dirty="0">
              <a:solidFill>
                <a:schemeClr val="accent2"/>
              </a:solidFill>
              <a:latin typeface="Calibri" pitchFamily="34" charset="0"/>
              <a:sym typeface="Wingdings" pitchFamily="2" charset="2"/>
            </a:endParaRPr>
          </a:p>
        </p:txBody>
      </p:sp>
      <p:sp>
        <p:nvSpPr>
          <p:cNvPr id="48" name="Rectangle 31"/>
          <p:cNvSpPr>
            <a:spLocks noChangeArrowheads="1"/>
          </p:cNvSpPr>
          <p:nvPr/>
        </p:nvSpPr>
        <p:spPr bwMode="auto">
          <a:xfrm>
            <a:off x="7567613" y="2186854"/>
            <a:ext cx="1362105" cy="954107"/>
          </a:xfrm>
          <a:prstGeom prst="rect">
            <a:avLst/>
          </a:prstGeom>
          <a:noFill/>
          <a:ln w="9525">
            <a:noFill/>
            <a:miter lim="800000"/>
            <a:headEnd/>
            <a:tailEnd/>
          </a:ln>
        </p:spPr>
        <p:txBody>
          <a:bodyPr wrap="square">
            <a:spAutoFit/>
          </a:bodyPr>
          <a:lstStyle/>
          <a:p>
            <a:r>
              <a:rPr lang="en-US" altLang="ja-JP" sz="2800" b="1" dirty="0" smtClean="0">
                <a:solidFill>
                  <a:schemeClr val="accent1"/>
                </a:solidFill>
                <a:latin typeface="Calibri" pitchFamily="34" charset="0"/>
                <a:sym typeface="Wingdings" pitchFamily="2" charset="2"/>
              </a:rPr>
              <a:t></a:t>
            </a:r>
          </a:p>
          <a:p>
            <a:endParaRPr lang="en-US" altLang="ja-JP" sz="2800" b="1" dirty="0">
              <a:solidFill>
                <a:schemeClr val="accent2"/>
              </a:solidFill>
              <a:latin typeface="Calibri" pitchFamily="34" charset="0"/>
              <a:sym typeface="Wingdings" pitchFamily="2" charset="2"/>
            </a:endParaRPr>
          </a:p>
        </p:txBody>
      </p:sp>
      <p:sp>
        <p:nvSpPr>
          <p:cNvPr id="49" name="Rectangle 32"/>
          <p:cNvSpPr>
            <a:spLocks noChangeArrowheads="1"/>
          </p:cNvSpPr>
          <p:nvPr/>
        </p:nvSpPr>
        <p:spPr bwMode="auto">
          <a:xfrm>
            <a:off x="7720045" y="1231878"/>
            <a:ext cx="501650" cy="519112"/>
          </a:xfrm>
          <a:prstGeom prst="rect">
            <a:avLst/>
          </a:prstGeom>
          <a:noFill/>
          <a:ln w="9525">
            <a:noFill/>
            <a:miter lim="800000"/>
            <a:headEnd/>
            <a:tailEnd/>
          </a:ln>
        </p:spPr>
        <p:txBody>
          <a:bodyPr wrap="none">
            <a:spAutoFit/>
          </a:bodyPr>
          <a:lstStyle/>
          <a:p>
            <a:r>
              <a:rPr lang="en-US" altLang="ja-JP" sz="2800" b="1" dirty="0">
                <a:solidFill>
                  <a:schemeClr val="accent1"/>
                </a:solidFill>
                <a:latin typeface="Calibri" pitchFamily="34" charset="0"/>
                <a:sym typeface="Wingdings" pitchFamily="2" charset="2"/>
              </a:rPr>
              <a:t></a:t>
            </a:r>
            <a:endParaRPr lang="en-US" altLang="ja-JP" sz="2800" b="1" dirty="0">
              <a:solidFill>
                <a:schemeClr val="accent2"/>
              </a:solidFill>
              <a:latin typeface="Calibri" pitchFamily="34" charset="0"/>
              <a:sym typeface="Wingdings" pitchFamily="2" charset="2"/>
            </a:endParaRPr>
          </a:p>
        </p:txBody>
      </p:sp>
      <p:sp>
        <p:nvSpPr>
          <p:cNvPr id="50" name="Rectangle 33"/>
          <p:cNvSpPr>
            <a:spLocks noChangeArrowheads="1"/>
          </p:cNvSpPr>
          <p:nvPr/>
        </p:nvSpPr>
        <p:spPr bwMode="auto">
          <a:xfrm>
            <a:off x="7186645" y="1155678"/>
            <a:ext cx="501650" cy="519112"/>
          </a:xfrm>
          <a:prstGeom prst="rect">
            <a:avLst/>
          </a:prstGeom>
          <a:noFill/>
          <a:ln w="9525">
            <a:noFill/>
            <a:miter lim="800000"/>
            <a:headEnd/>
            <a:tailEnd/>
          </a:ln>
        </p:spPr>
        <p:txBody>
          <a:bodyPr wrap="none">
            <a:spAutoFit/>
          </a:bodyPr>
          <a:lstStyle/>
          <a:p>
            <a:r>
              <a:rPr lang="en-US" altLang="ja-JP" sz="2800" b="1" dirty="0">
                <a:solidFill>
                  <a:schemeClr val="accent1"/>
                </a:solidFill>
                <a:latin typeface="Calibri" pitchFamily="34" charset="0"/>
                <a:sym typeface="Wingdings" pitchFamily="2" charset="2"/>
              </a:rPr>
              <a:t></a:t>
            </a:r>
            <a:endParaRPr lang="en-US" altLang="ja-JP" sz="2800" b="1" dirty="0">
              <a:solidFill>
                <a:schemeClr val="accent2"/>
              </a:solidFill>
              <a:latin typeface="Calibri" pitchFamily="34" charset="0"/>
              <a:sym typeface="Wingdings" pitchFamily="2" charset="2"/>
            </a:endParaRPr>
          </a:p>
        </p:txBody>
      </p:sp>
      <p:sp>
        <p:nvSpPr>
          <p:cNvPr id="51" name="Text Box 36"/>
          <p:cNvSpPr txBox="1">
            <a:spLocks noChangeArrowheads="1"/>
          </p:cNvSpPr>
          <p:nvPr/>
        </p:nvSpPr>
        <p:spPr bwMode="auto">
          <a:xfrm>
            <a:off x="8215370" y="1428711"/>
            <a:ext cx="611188" cy="1709737"/>
          </a:xfrm>
          <a:prstGeom prst="rect">
            <a:avLst/>
          </a:prstGeom>
          <a:noFill/>
          <a:ln w="9525">
            <a:noFill/>
            <a:miter lim="800000"/>
            <a:headEnd/>
            <a:tailEnd/>
          </a:ln>
        </p:spPr>
        <p:txBody>
          <a:bodyPr vert="eaVert" wrap="none">
            <a:spAutoFit/>
          </a:bodyPr>
          <a:lstStyle/>
          <a:p>
            <a:r>
              <a:rPr lang="ja-JP" altLang="en-US" sz="2800" dirty="0">
                <a:latin typeface="Calibri" pitchFamily="34" charset="0"/>
              </a:rPr>
              <a:t>次の世代へ</a:t>
            </a:r>
          </a:p>
        </p:txBody>
      </p:sp>
      <p:sp>
        <p:nvSpPr>
          <p:cNvPr id="53" name="Text Box 11"/>
          <p:cNvSpPr txBox="1">
            <a:spLocks noChangeArrowheads="1"/>
          </p:cNvSpPr>
          <p:nvPr/>
        </p:nvSpPr>
        <p:spPr bwMode="auto">
          <a:xfrm>
            <a:off x="428596" y="3321028"/>
            <a:ext cx="1722437" cy="822325"/>
          </a:xfrm>
          <a:prstGeom prst="rect">
            <a:avLst/>
          </a:prstGeom>
          <a:noFill/>
          <a:ln w="9525">
            <a:noFill/>
            <a:miter lim="800000"/>
            <a:headEnd/>
            <a:tailEnd/>
          </a:ln>
        </p:spPr>
        <p:txBody>
          <a:bodyPr wrap="none">
            <a:spAutoFit/>
          </a:bodyPr>
          <a:lstStyle/>
          <a:p>
            <a:r>
              <a:rPr lang="ja-JP" altLang="en-US" dirty="0">
                <a:latin typeface="Calibri" pitchFamily="34" charset="0"/>
              </a:rPr>
              <a:t>ビックバン</a:t>
            </a:r>
          </a:p>
          <a:p>
            <a:r>
              <a:rPr lang="ja-JP" altLang="en-US" dirty="0">
                <a:latin typeface="Calibri" pitchFamily="34" charset="0"/>
              </a:rPr>
              <a:t>１３７億年前</a:t>
            </a:r>
          </a:p>
        </p:txBody>
      </p:sp>
      <p:graphicFrame>
        <p:nvGraphicFramePr>
          <p:cNvPr id="54" name="Object 2"/>
          <p:cNvGraphicFramePr>
            <a:graphicFrameLocks noChangeAspect="1"/>
          </p:cNvGraphicFramePr>
          <p:nvPr/>
        </p:nvGraphicFramePr>
        <p:xfrm>
          <a:off x="1214414" y="4324751"/>
          <a:ext cx="3320929" cy="2484045"/>
        </p:xfrm>
        <a:graphic>
          <a:graphicData uri="http://schemas.openxmlformats.org/presentationml/2006/ole">
            <p:oleObj spid="_x0000_s95234" name="ｽﾗｲﾄﾞ" r:id="rId8" imgW="4549445" imgH="3402482" progId="PowerPoint.Slide.8">
              <p:embed/>
            </p:oleObj>
          </a:graphicData>
        </a:graphic>
      </p:graphicFrame>
      <p:sp>
        <p:nvSpPr>
          <p:cNvPr id="55" name="正方形/長方形 54"/>
          <p:cNvSpPr/>
          <p:nvPr/>
        </p:nvSpPr>
        <p:spPr>
          <a:xfrm>
            <a:off x="3786182" y="4500570"/>
            <a:ext cx="771524" cy="192882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56" name="正方形/長方形 55"/>
          <p:cNvSpPr/>
          <p:nvPr/>
        </p:nvSpPr>
        <p:spPr>
          <a:xfrm>
            <a:off x="3214678" y="4808533"/>
            <a:ext cx="500066" cy="14287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57" name="テキスト ボックス 56"/>
          <p:cNvSpPr txBox="1"/>
          <p:nvPr/>
        </p:nvSpPr>
        <p:spPr>
          <a:xfrm>
            <a:off x="1857356" y="4416990"/>
            <a:ext cx="2000264" cy="369332"/>
          </a:xfrm>
          <a:prstGeom prst="rect">
            <a:avLst/>
          </a:prstGeom>
          <a:noFill/>
        </p:spPr>
        <p:txBody>
          <a:bodyPr wrap="square" rtlCol="0">
            <a:spAutoFit/>
          </a:bodyPr>
          <a:lstStyle/>
          <a:p>
            <a:r>
              <a:rPr kumimoji="1" lang="ja-JP" altLang="en-US" b="1" dirty="0" smtClean="0"/>
              <a:t>金属量　小</a:t>
            </a:r>
            <a:endParaRPr kumimoji="1" lang="ja-JP" altLang="en-US" b="1" dirty="0"/>
          </a:p>
        </p:txBody>
      </p:sp>
      <p:sp>
        <p:nvSpPr>
          <p:cNvPr id="58" name="テキスト ボックス 57"/>
          <p:cNvSpPr txBox="1"/>
          <p:nvPr/>
        </p:nvSpPr>
        <p:spPr>
          <a:xfrm>
            <a:off x="1214414" y="5417122"/>
            <a:ext cx="2000264" cy="369332"/>
          </a:xfrm>
          <a:prstGeom prst="rect">
            <a:avLst/>
          </a:prstGeom>
          <a:noFill/>
        </p:spPr>
        <p:txBody>
          <a:bodyPr wrap="square" rtlCol="0">
            <a:spAutoFit/>
          </a:bodyPr>
          <a:lstStyle/>
          <a:p>
            <a:r>
              <a:rPr kumimoji="1" lang="ja-JP" altLang="en-US" b="1" dirty="0" smtClean="0"/>
              <a:t>金属量　大</a:t>
            </a:r>
            <a:endParaRPr kumimoji="1" lang="ja-JP" altLang="en-US" b="1" dirty="0"/>
          </a:p>
        </p:txBody>
      </p:sp>
      <p:cxnSp>
        <p:nvCxnSpPr>
          <p:cNvPr id="61" name="曲線コネクタ 60"/>
          <p:cNvCxnSpPr/>
          <p:nvPr/>
        </p:nvCxnSpPr>
        <p:spPr>
          <a:xfrm rot="10800000" flipV="1">
            <a:off x="3143240" y="4786318"/>
            <a:ext cx="2071704" cy="142879"/>
          </a:xfrm>
          <a:prstGeom prst="curvedConnector3">
            <a:avLst>
              <a:gd name="adj1" fmla="val 50000"/>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62" name="Text Box 12"/>
          <p:cNvSpPr txBox="1">
            <a:spLocks noChangeArrowheads="1"/>
          </p:cNvSpPr>
          <p:nvPr/>
        </p:nvSpPr>
        <p:spPr bwMode="auto">
          <a:xfrm>
            <a:off x="2851186" y="6132545"/>
            <a:ext cx="1828800" cy="646331"/>
          </a:xfrm>
          <a:prstGeom prst="rect">
            <a:avLst/>
          </a:prstGeom>
          <a:noFill/>
          <a:ln w="9525">
            <a:noFill/>
            <a:miter lim="800000"/>
            <a:headEnd/>
            <a:tailEnd/>
          </a:ln>
        </p:spPr>
        <p:txBody>
          <a:bodyPr>
            <a:spAutoFit/>
          </a:bodyPr>
          <a:lstStyle/>
          <a:p>
            <a:r>
              <a:rPr lang="ja-JP" altLang="en-US" dirty="0">
                <a:solidFill>
                  <a:schemeClr val="bg1"/>
                </a:solidFill>
                <a:latin typeface="Calibri" pitchFamily="34" charset="0"/>
              </a:rPr>
              <a:t>約２億年後</a:t>
            </a:r>
          </a:p>
          <a:p>
            <a:r>
              <a:rPr lang="ja-JP" altLang="en-US" dirty="0">
                <a:solidFill>
                  <a:schemeClr val="bg1"/>
                </a:solidFill>
                <a:latin typeface="Calibri" pitchFamily="34" charset="0"/>
              </a:rPr>
              <a:t>第一世代</a:t>
            </a:r>
            <a:r>
              <a:rPr lang="ja-JP" altLang="en-US" dirty="0" smtClean="0">
                <a:solidFill>
                  <a:schemeClr val="bg1"/>
                </a:solidFill>
                <a:latin typeface="Calibri" pitchFamily="34" charset="0"/>
              </a:rPr>
              <a:t>星</a:t>
            </a:r>
            <a:endParaRPr lang="ja-JP" altLang="en-US" dirty="0">
              <a:solidFill>
                <a:schemeClr val="bg1"/>
              </a:solidFill>
              <a:latin typeface="Calibri" pitchFamily="34" charset="0"/>
            </a:endParaRPr>
          </a:p>
        </p:txBody>
      </p:sp>
      <p:sp>
        <p:nvSpPr>
          <p:cNvPr id="64" name="Rectangle 20"/>
          <p:cNvSpPr>
            <a:spLocks noChangeArrowheads="1"/>
          </p:cNvSpPr>
          <p:nvPr/>
        </p:nvSpPr>
        <p:spPr bwMode="auto">
          <a:xfrm>
            <a:off x="4714876" y="6280159"/>
            <a:ext cx="1916112" cy="457200"/>
          </a:xfrm>
          <a:prstGeom prst="rect">
            <a:avLst/>
          </a:prstGeom>
          <a:noFill/>
          <a:ln w="9525">
            <a:noFill/>
            <a:miter lim="800000"/>
            <a:headEnd/>
            <a:tailEnd/>
          </a:ln>
        </p:spPr>
        <p:txBody>
          <a:bodyPr wrap="none">
            <a:spAutoFit/>
          </a:bodyPr>
          <a:lstStyle/>
          <a:p>
            <a:r>
              <a:rPr lang="ja-JP" altLang="en-US" dirty="0">
                <a:latin typeface="Calibri" pitchFamily="34" charset="0"/>
              </a:rPr>
              <a:t>約１千万年後</a:t>
            </a:r>
          </a:p>
        </p:txBody>
      </p:sp>
      <p:sp>
        <p:nvSpPr>
          <p:cNvPr id="65" name="Rectangle 33"/>
          <p:cNvSpPr>
            <a:spLocks noChangeArrowheads="1"/>
          </p:cNvSpPr>
          <p:nvPr/>
        </p:nvSpPr>
        <p:spPr bwMode="auto">
          <a:xfrm>
            <a:off x="7480333" y="6765954"/>
            <a:ext cx="501650" cy="519113"/>
          </a:xfrm>
          <a:prstGeom prst="rect">
            <a:avLst/>
          </a:prstGeom>
          <a:noFill/>
          <a:ln w="9525">
            <a:noFill/>
            <a:miter lim="800000"/>
            <a:headEnd/>
            <a:tailEnd/>
          </a:ln>
        </p:spPr>
        <p:txBody>
          <a:bodyPr wrap="none">
            <a:spAutoFit/>
          </a:bodyPr>
          <a:lstStyle/>
          <a:p>
            <a:r>
              <a:rPr lang="en-US" altLang="ja-JP" sz="2800" b="1" dirty="0">
                <a:solidFill>
                  <a:schemeClr val="accent1"/>
                </a:solidFill>
                <a:latin typeface="Calibri" pitchFamily="34" charset="0"/>
                <a:sym typeface="Wingdings" pitchFamily="2" charset="2"/>
              </a:rPr>
              <a:t></a:t>
            </a:r>
            <a:endParaRPr lang="en-US" altLang="ja-JP" sz="2800" b="1" dirty="0">
              <a:solidFill>
                <a:schemeClr val="accent2"/>
              </a:solidFill>
              <a:latin typeface="Calibri" pitchFamily="34" charset="0"/>
              <a:sym typeface="Wingdings" pitchFamily="2" charset="2"/>
            </a:endParaRPr>
          </a:p>
        </p:txBody>
      </p:sp>
      <p:sp>
        <p:nvSpPr>
          <p:cNvPr id="67" name="Rectangle 29"/>
          <p:cNvSpPr>
            <a:spLocks noChangeArrowheads="1"/>
          </p:cNvSpPr>
          <p:nvPr/>
        </p:nvSpPr>
        <p:spPr bwMode="auto">
          <a:xfrm>
            <a:off x="6729445" y="6754842"/>
            <a:ext cx="501650" cy="519112"/>
          </a:xfrm>
          <a:prstGeom prst="rect">
            <a:avLst/>
          </a:prstGeom>
          <a:noFill/>
          <a:ln w="9525">
            <a:noFill/>
            <a:miter lim="800000"/>
            <a:headEnd/>
            <a:tailEnd/>
          </a:ln>
        </p:spPr>
        <p:txBody>
          <a:bodyPr wrap="none">
            <a:spAutoFit/>
          </a:bodyPr>
          <a:lstStyle/>
          <a:p>
            <a:r>
              <a:rPr lang="en-US" altLang="ja-JP" sz="2800" b="1" dirty="0">
                <a:solidFill>
                  <a:schemeClr val="accent1"/>
                </a:solidFill>
                <a:latin typeface="Calibri" pitchFamily="34" charset="0"/>
                <a:sym typeface="Wingdings" pitchFamily="2" charset="2"/>
              </a:rPr>
              <a:t></a:t>
            </a:r>
            <a:endParaRPr lang="en-US" altLang="ja-JP" sz="2800" b="1" dirty="0">
              <a:solidFill>
                <a:schemeClr val="accent2"/>
              </a:solidFill>
              <a:latin typeface="Calibri" pitchFamily="34" charset="0"/>
              <a:sym typeface="Wingdings" pitchFamily="2" charset="2"/>
            </a:endParaRPr>
          </a:p>
        </p:txBody>
      </p:sp>
      <p:sp>
        <p:nvSpPr>
          <p:cNvPr id="68" name="Rectangle 32"/>
          <p:cNvSpPr>
            <a:spLocks noChangeArrowheads="1"/>
          </p:cNvSpPr>
          <p:nvPr/>
        </p:nvSpPr>
        <p:spPr bwMode="auto">
          <a:xfrm>
            <a:off x="7720045" y="6754842"/>
            <a:ext cx="501650" cy="519112"/>
          </a:xfrm>
          <a:prstGeom prst="rect">
            <a:avLst/>
          </a:prstGeom>
          <a:noFill/>
          <a:ln w="9525">
            <a:noFill/>
            <a:miter lim="800000"/>
            <a:headEnd/>
            <a:tailEnd/>
          </a:ln>
        </p:spPr>
        <p:txBody>
          <a:bodyPr wrap="none">
            <a:spAutoFit/>
          </a:bodyPr>
          <a:lstStyle/>
          <a:p>
            <a:r>
              <a:rPr lang="en-US" altLang="ja-JP" sz="2800" b="1" dirty="0">
                <a:solidFill>
                  <a:schemeClr val="accent1"/>
                </a:solidFill>
                <a:latin typeface="Calibri" pitchFamily="34" charset="0"/>
                <a:sym typeface="Wingdings" pitchFamily="2" charset="2"/>
              </a:rPr>
              <a:t></a:t>
            </a:r>
            <a:endParaRPr lang="en-US" altLang="ja-JP" sz="2800" b="1" dirty="0">
              <a:solidFill>
                <a:schemeClr val="accent2"/>
              </a:solidFill>
              <a:latin typeface="Calibri" pitchFamily="34" charset="0"/>
              <a:sym typeface="Wingdings" pitchFamily="2" charset="2"/>
            </a:endParaRPr>
          </a:p>
        </p:txBody>
      </p:sp>
      <p:sp>
        <p:nvSpPr>
          <p:cNvPr id="69" name="Rectangle 33"/>
          <p:cNvSpPr>
            <a:spLocks noChangeArrowheads="1"/>
          </p:cNvSpPr>
          <p:nvPr/>
        </p:nvSpPr>
        <p:spPr bwMode="auto">
          <a:xfrm>
            <a:off x="7186645" y="6678642"/>
            <a:ext cx="501650" cy="519112"/>
          </a:xfrm>
          <a:prstGeom prst="rect">
            <a:avLst/>
          </a:prstGeom>
          <a:noFill/>
          <a:ln w="9525">
            <a:noFill/>
            <a:miter lim="800000"/>
            <a:headEnd/>
            <a:tailEnd/>
          </a:ln>
        </p:spPr>
        <p:txBody>
          <a:bodyPr wrap="none">
            <a:spAutoFit/>
          </a:bodyPr>
          <a:lstStyle/>
          <a:p>
            <a:r>
              <a:rPr lang="en-US" altLang="ja-JP" sz="2800" b="1" dirty="0">
                <a:solidFill>
                  <a:schemeClr val="accent1"/>
                </a:solidFill>
                <a:latin typeface="Calibri" pitchFamily="34" charset="0"/>
                <a:sym typeface="Wingdings" pitchFamily="2" charset="2"/>
              </a:rPr>
              <a:t></a:t>
            </a:r>
            <a:endParaRPr lang="en-US" altLang="ja-JP" sz="2800" b="1" dirty="0">
              <a:solidFill>
                <a:schemeClr val="accent2"/>
              </a:solidFill>
              <a:latin typeface="Calibri" pitchFamily="34" charset="0"/>
              <a:sym typeface="Wingdings" pitchFamily="2" charset="2"/>
            </a:endParaRPr>
          </a:p>
        </p:txBody>
      </p:sp>
      <p:sp>
        <p:nvSpPr>
          <p:cNvPr id="72" name="テキスト ボックス 71"/>
          <p:cNvSpPr txBox="1"/>
          <p:nvPr/>
        </p:nvSpPr>
        <p:spPr>
          <a:xfrm>
            <a:off x="5143504" y="4429132"/>
            <a:ext cx="4143404" cy="1077218"/>
          </a:xfrm>
          <a:prstGeom prst="rect">
            <a:avLst/>
          </a:prstGeom>
          <a:noFill/>
        </p:spPr>
        <p:txBody>
          <a:bodyPr wrap="square" rtlCol="0">
            <a:spAutoFit/>
          </a:bodyPr>
          <a:lstStyle/>
          <a:p>
            <a:r>
              <a:rPr lang="ja-JP" altLang="en-US" sz="3200" dirty="0" smtClean="0">
                <a:solidFill>
                  <a:srgbClr val="FFFF00"/>
                </a:solidFill>
              </a:rPr>
              <a:t>超新星でできる元素の</a:t>
            </a:r>
            <a:endParaRPr lang="en-US" altLang="ja-JP" sz="3200" dirty="0" smtClean="0">
              <a:solidFill>
                <a:srgbClr val="FFFF00"/>
              </a:solidFill>
            </a:endParaRPr>
          </a:p>
          <a:p>
            <a:r>
              <a:rPr lang="ja-JP" altLang="en-US" sz="3200" dirty="0" smtClean="0">
                <a:solidFill>
                  <a:srgbClr val="FFFF00"/>
                </a:solidFill>
              </a:rPr>
              <a:t>痕跡が</a:t>
            </a:r>
            <a:r>
              <a:rPr kumimoji="1" lang="ja-JP" altLang="en-US" sz="3200" dirty="0" smtClean="0">
                <a:solidFill>
                  <a:srgbClr val="FFFF00"/>
                </a:solidFill>
              </a:rPr>
              <a:t>見えている</a:t>
            </a:r>
            <a:endParaRPr kumimoji="1" lang="en-US" altLang="ja-JP" sz="3200" dirty="0" smtClean="0">
              <a:solidFill>
                <a:srgbClr val="FFFF00"/>
              </a:solidFill>
            </a:endParaRPr>
          </a:p>
        </p:txBody>
      </p:sp>
      <p:sp>
        <p:nvSpPr>
          <p:cNvPr id="73" name="正方形/長方形 72"/>
          <p:cNvSpPr/>
          <p:nvPr/>
        </p:nvSpPr>
        <p:spPr>
          <a:xfrm>
            <a:off x="3500430" y="5214950"/>
            <a:ext cx="214314" cy="21431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bg1"/>
              </a:solidFill>
            </a:endParaRPr>
          </a:p>
        </p:txBody>
      </p:sp>
      <p:sp>
        <p:nvSpPr>
          <p:cNvPr id="52" name="テキスト ボックス 51"/>
          <p:cNvSpPr txBox="1"/>
          <p:nvPr/>
        </p:nvSpPr>
        <p:spPr>
          <a:xfrm>
            <a:off x="214282" y="71414"/>
            <a:ext cx="1500198" cy="523220"/>
          </a:xfrm>
          <a:prstGeom prst="rect">
            <a:avLst/>
          </a:prstGeom>
          <a:noFill/>
        </p:spPr>
        <p:txBody>
          <a:bodyPr wrap="square" rtlCol="0">
            <a:spAutoFit/>
          </a:bodyPr>
          <a:lstStyle/>
          <a:p>
            <a:r>
              <a:rPr kumimoji="1" lang="ja-JP" altLang="en-US" sz="2800" dirty="0" smtClean="0">
                <a:solidFill>
                  <a:schemeClr val="bg1"/>
                </a:solidFill>
              </a:rPr>
              <a:t>０</a:t>
            </a:r>
            <a:r>
              <a:rPr kumimoji="1" lang="en-US" altLang="ja-JP" sz="2800" dirty="0" smtClean="0">
                <a:solidFill>
                  <a:schemeClr val="bg1"/>
                </a:solidFill>
              </a:rPr>
              <a:t>. Intro</a:t>
            </a:r>
            <a:endParaRPr kumimoji="1" lang="ja-JP" altLang="en-US" sz="2800" dirty="0">
              <a:solidFill>
                <a:schemeClr val="bg1"/>
              </a:solidFill>
            </a:endParaRPr>
          </a:p>
        </p:txBody>
      </p:sp>
      <p:sp>
        <p:nvSpPr>
          <p:cNvPr id="63" name="テキスト ボックス 62"/>
          <p:cNvSpPr txBox="1"/>
          <p:nvPr/>
        </p:nvSpPr>
        <p:spPr>
          <a:xfrm>
            <a:off x="2428860" y="142852"/>
            <a:ext cx="6357982" cy="523220"/>
          </a:xfrm>
          <a:prstGeom prst="rect">
            <a:avLst/>
          </a:prstGeom>
          <a:noFill/>
        </p:spPr>
        <p:txBody>
          <a:bodyPr wrap="square" rtlCol="0">
            <a:spAutoFit/>
          </a:bodyPr>
          <a:lstStyle/>
          <a:p>
            <a:r>
              <a:rPr lang="ja-JP" altLang="en-US" sz="2800" dirty="0" smtClean="0">
                <a:solidFill>
                  <a:schemeClr val="bg1"/>
                </a:solidFill>
              </a:rPr>
              <a:t>宇宙の元素のでき方</a:t>
            </a:r>
            <a:endParaRPr kumimoji="1" lang="ja-JP" altLang="en-US" sz="2800" dirty="0">
              <a:solidFill>
                <a:schemeClr val="bg1"/>
              </a:solidFill>
            </a:endParaRPr>
          </a:p>
        </p:txBody>
      </p:sp>
      <p:sp>
        <p:nvSpPr>
          <p:cNvPr id="66" name="Text Box 12"/>
          <p:cNvSpPr txBox="1">
            <a:spLocks noChangeArrowheads="1"/>
          </p:cNvSpPr>
          <p:nvPr/>
        </p:nvSpPr>
        <p:spPr bwMode="auto">
          <a:xfrm>
            <a:off x="2957514" y="785794"/>
            <a:ext cx="1828800" cy="646331"/>
          </a:xfrm>
          <a:prstGeom prst="rect">
            <a:avLst/>
          </a:prstGeom>
          <a:noFill/>
          <a:ln w="9525">
            <a:noFill/>
            <a:miter lim="800000"/>
            <a:headEnd/>
            <a:tailEnd/>
          </a:ln>
        </p:spPr>
        <p:txBody>
          <a:bodyPr>
            <a:spAutoFit/>
          </a:bodyPr>
          <a:lstStyle/>
          <a:p>
            <a:r>
              <a:rPr lang="ja-JP" altLang="en-US" dirty="0">
                <a:solidFill>
                  <a:schemeClr val="bg1"/>
                </a:solidFill>
                <a:latin typeface="Calibri" pitchFamily="34" charset="0"/>
              </a:rPr>
              <a:t>約２億年後</a:t>
            </a:r>
          </a:p>
          <a:p>
            <a:r>
              <a:rPr lang="ja-JP" altLang="en-US" dirty="0">
                <a:solidFill>
                  <a:schemeClr val="bg1"/>
                </a:solidFill>
                <a:latin typeface="Calibri" pitchFamily="34" charset="0"/>
              </a:rPr>
              <a:t>第一世代</a:t>
            </a:r>
            <a:r>
              <a:rPr lang="ja-JP" altLang="en-US" dirty="0" smtClean="0">
                <a:solidFill>
                  <a:schemeClr val="bg1"/>
                </a:solidFill>
                <a:latin typeface="Calibri" pitchFamily="34" charset="0"/>
              </a:rPr>
              <a:t>星</a:t>
            </a:r>
            <a:endParaRPr lang="ja-JP" altLang="en-US" dirty="0">
              <a:solidFill>
                <a:schemeClr val="bg1"/>
              </a:solidFill>
              <a:latin typeface="Calibri" pitchFamily="34" charset="0"/>
            </a:endParaRPr>
          </a:p>
        </p:txBody>
      </p:sp>
      <p:sp>
        <p:nvSpPr>
          <p:cNvPr id="70" name="Rectangle 20"/>
          <p:cNvSpPr>
            <a:spLocks noChangeArrowheads="1"/>
          </p:cNvSpPr>
          <p:nvPr/>
        </p:nvSpPr>
        <p:spPr bwMode="auto">
          <a:xfrm>
            <a:off x="4500562" y="757222"/>
            <a:ext cx="1916112" cy="457200"/>
          </a:xfrm>
          <a:prstGeom prst="rect">
            <a:avLst/>
          </a:prstGeom>
          <a:noFill/>
          <a:ln w="9525">
            <a:noFill/>
            <a:miter lim="800000"/>
            <a:headEnd/>
            <a:tailEnd/>
          </a:ln>
        </p:spPr>
        <p:txBody>
          <a:bodyPr wrap="none">
            <a:spAutoFit/>
          </a:bodyPr>
          <a:lstStyle/>
          <a:p>
            <a:r>
              <a:rPr lang="ja-JP" altLang="en-US" dirty="0">
                <a:latin typeface="Calibri" pitchFamily="34" charset="0"/>
              </a:rPr>
              <a:t>約１千万年後</a:t>
            </a:r>
          </a:p>
        </p:txBody>
      </p:sp>
      <p:sp>
        <p:nvSpPr>
          <p:cNvPr id="75" name="Line 17"/>
          <p:cNvSpPr>
            <a:spLocks noChangeShapeType="1"/>
          </p:cNvSpPr>
          <p:nvPr/>
        </p:nvSpPr>
        <p:spPr bwMode="auto">
          <a:xfrm>
            <a:off x="7715272" y="2928934"/>
            <a:ext cx="571504" cy="571504"/>
          </a:xfrm>
          <a:prstGeom prst="line">
            <a:avLst/>
          </a:prstGeom>
          <a:noFill/>
          <a:ln w="57150">
            <a:solidFill>
              <a:schemeClr val="accent2"/>
            </a:solidFill>
            <a:round/>
            <a:headEnd/>
            <a:tailEnd type="triangle" w="med" len="med"/>
          </a:ln>
        </p:spPr>
        <p:txBody>
          <a:bodyPr wrap="none" anchor="ctr"/>
          <a:lstStyle/>
          <a:p>
            <a:endParaRPr lang="ja-JP" altLang="en-US" dirty="0"/>
          </a:p>
        </p:txBody>
      </p:sp>
      <p:sp>
        <p:nvSpPr>
          <p:cNvPr id="77" name="Oval 6"/>
          <p:cNvSpPr>
            <a:spLocks noChangeArrowheads="1"/>
          </p:cNvSpPr>
          <p:nvPr/>
        </p:nvSpPr>
        <p:spPr bwMode="auto">
          <a:xfrm>
            <a:off x="8215338" y="3571876"/>
            <a:ext cx="500066" cy="500066"/>
          </a:xfrm>
          <a:prstGeom prst="ellipse">
            <a:avLst/>
          </a:prstGeom>
          <a:solidFill>
            <a:schemeClr val="accent1"/>
          </a:solidFill>
          <a:ln w="9525">
            <a:solidFill>
              <a:schemeClr val="tx1"/>
            </a:solidFill>
            <a:round/>
            <a:headEnd/>
            <a:tailEnd/>
          </a:ln>
        </p:spPr>
        <p:txBody>
          <a:bodyPr wrap="none" anchor="ctr"/>
          <a:lstStyle/>
          <a:p>
            <a:endParaRPr lang="ja-JP" altLang="en-US" dirty="0">
              <a:latin typeface="Calibri" pitchFamily="34" charset="0"/>
            </a:endParaRPr>
          </a:p>
        </p:txBody>
      </p:sp>
      <p:sp>
        <p:nvSpPr>
          <p:cNvPr id="78" name="テキスト ボックス 77"/>
          <p:cNvSpPr txBox="1"/>
          <p:nvPr/>
        </p:nvSpPr>
        <p:spPr>
          <a:xfrm>
            <a:off x="7929586" y="4071942"/>
            <a:ext cx="1214414" cy="584775"/>
          </a:xfrm>
          <a:prstGeom prst="rect">
            <a:avLst/>
          </a:prstGeom>
          <a:noFill/>
        </p:spPr>
        <p:txBody>
          <a:bodyPr wrap="square" rtlCol="0">
            <a:spAutoFit/>
          </a:bodyPr>
          <a:lstStyle/>
          <a:p>
            <a:r>
              <a:rPr kumimoji="1" lang="en-US" altLang="ja-JP" sz="3200" dirty="0" smtClean="0">
                <a:solidFill>
                  <a:schemeClr val="bg1"/>
                </a:solidFill>
              </a:rPr>
              <a:t>EMP</a:t>
            </a:r>
            <a:endParaRPr kumimoji="1" lang="ja-JP" altLang="en-US" sz="3200" dirty="0">
              <a:solidFill>
                <a:schemeClr val="bg1"/>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pic>
        <p:nvPicPr>
          <p:cNvPr id="4" name="コンテンツ プレースホルダ 3" descr="nps02c.jpg"/>
          <p:cNvPicPr>
            <a:picLocks noGrp="1" noChangeAspect="1"/>
          </p:cNvPicPr>
          <p:nvPr>
            <p:ph idx="1"/>
          </p:nvPr>
        </p:nvPicPr>
        <p:blipFill>
          <a:blip r:embed="rId3"/>
          <a:stretch>
            <a:fillRect/>
          </a:stretch>
        </p:blipFill>
        <p:spPr>
          <a:xfrm>
            <a:off x="0" y="-24"/>
            <a:ext cx="9144032" cy="6858024"/>
          </a:xfrm>
        </p:spPr>
      </p:pic>
      <p:pic>
        <p:nvPicPr>
          <p:cNvPr id="5" name="Picture 7" descr="obsEMP"/>
          <p:cNvPicPr>
            <a:picLocks noChangeAspect="1" noChangeArrowheads="1"/>
          </p:cNvPicPr>
          <p:nvPr/>
        </p:nvPicPr>
        <p:blipFill>
          <a:blip r:embed="rId4"/>
          <a:srcRect/>
          <a:stretch>
            <a:fillRect/>
          </a:stretch>
        </p:blipFill>
        <p:spPr bwMode="auto">
          <a:xfrm>
            <a:off x="0" y="1071546"/>
            <a:ext cx="4357686" cy="3596879"/>
          </a:xfrm>
          <a:prstGeom prst="rect">
            <a:avLst/>
          </a:prstGeom>
          <a:noFill/>
          <a:ln w="9525">
            <a:noFill/>
            <a:miter lim="800000"/>
            <a:headEnd/>
            <a:tailEnd/>
          </a:ln>
        </p:spPr>
      </p:pic>
      <p:sp>
        <p:nvSpPr>
          <p:cNvPr id="6" name="テキスト ボックス 5"/>
          <p:cNvSpPr txBox="1"/>
          <p:nvPr/>
        </p:nvSpPr>
        <p:spPr>
          <a:xfrm>
            <a:off x="214282" y="71414"/>
            <a:ext cx="1500198" cy="523220"/>
          </a:xfrm>
          <a:prstGeom prst="rect">
            <a:avLst/>
          </a:prstGeom>
          <a:noFill/>
        </p:spPr>
        <p:txBody>
          <a:bodyPr wrap="square" rtlCol="0">
            <a:spAutoFit/>
          </a:bodyPr>
          <a:lstStyle/>
          <a:p>
            <a:r>
              <a:rPr kumimoji="1" lang="ja-JP" altLang="en-US" sz="2800" dirty="0" smtClean="0">
                <a:solidFill>
                  <a:schemeClr val="bg1"/>
                </a:solidFill>
              </a:rPr>
              <a:t>０</a:t>
            </a:r>
            <a:r>
              <a:rPr kumimoji="1" lang="en-US" altLang="ja-JP" sz="2800" dirty="0" smtClean="0">
                <a:solidFill>
                  <a:schemeClr val="bg1"/>
                </a:solidFill>
              </a:rPr>
              <a:t>. Intro</a:t>
            </a:r>
            <a:endParaRPr kumimoji="1" lang="ja-JP" altLang="en-US" sz="2800" dirty="0">
              <a:solidFill>
                <a:schemeClr val="bg1"/>
              </a:solidFill>
            </a:endParaRPr>
          </a:p>
        </p:txBody>
      </p:sp>
      <p:sp>
        <p:nvSpPr>
          <p:cNvPr id="7" name="テキスト ボックス 6"/>
          <p:cNvSpPr txBox="1"/>
          <p:nvPr/>
        </p:nvSpPr>
        <p:spPr>
          <a:xfrm>
            <a:off x="2714612" y="282339"/>
            <a:ext cx="6858048" cy="646331"/>
          </a:xfrm>
          <a:prstGeom prst="rect">
            <a:avLst/>
          </a:prstGeom>
          <a:noFill/>
        </p:spPr>
        <p:txBody>
          <a:bodyPr wrap="square" rtlCol="0">
            <a:spAutoFit/>
          </a:bodyPr>
          <a:lstStyle/>
          <a:p>
            <a:r>
              <a:rPr lang="ja-JP" altLang="en-US" sz="3600" dirty="0" smtClean="0">
                <a:solidFill>
                  <a:schemeClr val="bg1"/>
                </a:solidFill>
              </a:rPr>
              <a:t>低金属星の種類</a:t>
            </a:r>
            <a:endParaRPr kumimoji="1" lang="ja-JP" altLang="en-US" sz="3600" dirty="0">
              <a:solidFill>
                <a:schemeClr val="bg1"/>
              </a:solidFill>
            </a:endParaRPr>
          </a:p>
        </p:txBody>
      </p:sp>
      <p:sp>
        <p:nvSpPr>
          <p:cNvPr id="13" name="テキスト ボックス 12"/>
          <p:cNvSpPr txBox="1"/>
          <p:nvPr/>
        </p:nvSpPr>
        <p:spPr>
          <a:xfrm>
            <a:off x="2643174" y="2928934"/>
            <a:ext cx="928694" cy="461665"/>
          </a:xfrm>
          <a:prstGeom prst="rect">
            <a:avLst/>
          </a:prstGeom>
          <a:noFill/>
        </p:spPr>
        <p:txBody>
          <a:bodyPr wrap="square" rtlCol="0">
            <a:spAutoFit/>
          </a:bodyPr>
          <a:lstStyle/>
          <a:p>
            <a:r>
              <a:rPr lang="en-US" altLang="ja-JP" sz="2400" b="1" dirty="0" smtClean="0"/>
              <a:t>VMP</a:t>
            </a:r>
            <a:endParaRPr kumimoji="1" lang="ja-JP" altLang="en-US" sz="2400" b="1" dirty="0"/>
          </a:p>
        </p:txBody>
      </p:sp>
      <p:sp>
        <p:nvSpPr>
          <p:cNvPr id="14" name="テキスト ボックス 13"/>
          <p:cNvSpPr txBox="1"/>
          <p:nvPr/>
        </p:nvSpPr>
        <p:spPr>
          <a:xfrm>
            <a:off x="4786314" y="3817814"/>
            <a:ext cx="4786346" cy="1754326"/>
          </a:xfrm>
          <a:prstGeom prst="rect">
            <a:avLst/>
          </a:prstGeom>
          <a:noFill/>
        </p:spPr>
        <p:txBody>
          <a:bodyPr wrap="square" rtlCol="0">
            <a:spAutoFit/>
          </a:bodyPr>
          <a:lstStyle/>
          <a:p>
            <a:r>
              <a:rPr kumimoji="1" lang="en-US" altLang="ja-JP" sz="3600" dirty="0" smtClean="0">
                <a:solidFill>
                  <a:schemeClr val="bg1"/>
                </a:solidFill>
              </a:rPr>
              <a:t>[Fe/H] &lt;</a:t>
            </a:r>
            <a:r>
              <a:rPr kumimoji="1" lang="ja-JP" altLang="en-US" sz="3600" dirty="0" smtClean="0">
                <a:solidFill>
                  <a:schemeClr val="bg1"/>
                </a:solidFill>
              </a:rPr>
              <a:t>－</a:t>
            </a:r>
            <a:r>
              <a:rPr lang="en-US" altLang="ja-JP" sz="3600" dirty="0" smtClean="0">
                <a:solidFill>
                  <a:schemeClr val="bg1"/>
                </a:solidFill>
              </a:rPr>
              <a:t>4</a:t>
            </a:r>
            <a:r>
              <a:rPr lang="ja-JP" altLang="en-US" sz="3600" dirty="0" smtClean="0">
                <a:solidFill>
                  <a:schemeClr val="bg1"/>
                </a:solidFill>
              </a:rPr>
              <a:t>　 </a:t>
            </a:r>
            <a:r>
              <a:rPr kumimoji="1" lang="en-US" altLang="ja-JP" sz="3600" dirty="0" smtClean="0">
                <a:solidFill>
                  <a:schemeClr val="bg1"/>
                </a:solidFill>
              </a:rPr>
              <a:t> UMP</a:t>
            </a:r>
          </a:p>
          <a:p>
            <a:r>
              <a:rPr kumimoji="1" lang="en-US" altLang="ja-JP" sz="3600" dirty="0" smtClean="0">
                <a:solidFill>
                  <a:schemeClr val="bg1"/>
                </a:solidFill>
              </a:rPr>
              <a:t>[Fe/H]  &lt; </a:t>
            </a:r>
            <a:r>
              <a:rPr lang="ja-JP" altLang="en-US" sz="3600" dirty="0" smtClean="0">
                <a:solidFill>
                  <a:schemeClr val="bg1"/>
                </a:solidFill>
              </a:rPr>
              <a:t>－</a:t>
            </a:r>
            <a:r>
              <a:rPr lang="en-US" altLang="ja-JP" sz="3600" dirty="0" smtClean="0">
                <a:solidFill>
                  <a:schemeClr val="bg1"/>
                </a:solidFill>
              </a:rPr>
              <a:t>3</a:t>
            </a:r>
            <a:r>
              <a:rPr kumimoji="1" lang="ja-JP" altLang="en-US" sz="3600" dirty="0" smtClean="0">
                <a:solidFill>
                  <a:schemeClr val="bg1"/>
                </a:solidFill>
              </a:rPr>
              <a:t>　 </a:t>
            </a:r>
            <a:r>
              <a:rPr lang="en-US" altLang="ja-JP" sz="3600" dirty="0" smtClean="0">
                <a:solidFill>
                  <a:srgbClr val="FFFF00"/>
                </a:solidFill>
              </a:rPr>
              <a:t>EMP</a:t>
            </a:r>
          </a:p>
          <a:p>
            <a:r>
              <a:rPr lang="ja-JP" altLang="en-US" sz="3600" dirty="0" smtClean="0">
                <a:solidFill>
                  <a:schemeClr val="bg1"/>
                </a:solidFill>
              </a:rPr>
              <a:t>－</a:t>
            </a:r>
            <a:r>
              <a:rPr lang="en-US" altLang="ja-JP" sz="3600" dirty="0" smtClean="0">
                <a:solidFill>
                  <a:schemeClr val="bg1"/>
                </a:solidFill>
              </a:rPr>
              <a:t>3</a:t>
            </a:r>
            <a:r>
              <a:rPr lang="ja-JP" altLang="en-US" sz="3600" dirty="0" smtClean="0">
                <a:solidFill>
                  <a:schemeClr val="bg1"/>
                </a:solidFill>
              </a:rPr>
              <a:t> </a:t>
            </a:r>
            <a:r>
              <a:rPr kumimoji="1" lang="en-US" altLang="ja-JP" sz="3600" dirty="0" smtClean="0">
                <a:solidFill>
                  <a:schemeClr val="bg1"/>
                </a:solidFill>
              </a:rPr>
              <a:t>&lt; [Fe/H]     VMP</a:t>
            </a:r>
            <a:r>
              <a:rPr kumimoji="1" lang="ja-JP" altLang="en-US" sz="2800" dirty="0" smtClean="0">
                <a:solidFill>
                  <a:schemeClr val="bg1"/>
                </a:solidFill>
              </a:rPr>
              <a:t>　</a:t>
            </a:r>
            <a:endParaRPr kumimoji="1" lang="ja-JP" altLang="en-US" sz="2800" dirty="0">
              <a:solidFill>
                <a:schemeClr val="bg1"/>
              </a:solidFill>
            </a:endParaRPr>
          </a:p>
        </p:txBody>
      </p:sp>
      <p:sp>
        <p:nvSpPr>
          <p:cNvPr id="15" name="Rectangle 1029"/>
          <p:cNvSpPr>
            <a:spLocks noChangeArrowheads="1"/>
          </p:cNvSpPr>
          <p:nvPr/>
        </p:nvSpPr>
        <p:spPr bwMode="auto">
          <a:xfrm>
            <a:off x="4572000" y="1506668"/>
            <a:ext cx="4500562" cy="1692771"/>
          </a:xfrm>
          <a:prstGeom prst="rect">
            <a:avLst/>
          </a:prstGeom>
          <a:noFill/>
          <a:ln w="9525">
            <a:noFill/>
            <a:miter lim="800000"/>
            <a:headEnd/>
            <a:tailEnd/>
          </a:ln>
          <a:effectLst/>
        </p:spPr>
        <p:txBody>
          <a:bodyPr wrap="square">
            <a:spAutoFit/>
          </a:bodyPr>
          <a:lstStyle/>
          <a:p>
            <a:pPr eaLnBrk="1" hangingPunct="1"/>
            <a:r>
              <a:rPr lang="en-US" altLang="ja-JP" sz="2800" b="1" dirty="0">
                <a:solidFill>
                  <a:schemeClr val="bg1"/>
                </a:solidFill>
                <a:ea typeface="ＭＳ Ｐゴシック" charset="-128"/>
              </a:rPr>
              <a:t>[X/Fe]=log(X/Fe) </a:t>
            </a:r>
            <a:r>
              <a:rPr lang="en-US" altLang="ja-JP" sz="2800" b="1" dirty="0" smtClean="0">
                <a:solidFill>
                  <a:schemeClr val="bg1"/>
                </a:solidFill>
                <a:ea typeface="ＭＳ Ｐゴシック" charset="-128"/>
              </a:rPr>
              <a:t>-log(X/Fe</a:t>
            </a:r>
            <a:r>
              <a:rPr lang="en-US" altLang="ja-JP" sz="2800" b="1" dirty="0">
                <a:solidFill>
                  <a:schemeClr val="bg1"/>
                </a:solidFill>
                <a:ea typeface="ＭＳ Ｐゴシック" charset="-128"/>
              </a:rPr>
              <a:t>)</a:t>
            </a:r>
            <a:r>
              <a:rPr lang="en-US" altLang="ja-JP" sz="2800" baseline="-25000" dirty="0">
                <a:solidFill>
                  <a:schemeClr val="bg1"/>
                </a:solidFill>
                <a:ea typeface="ＭＳ Ｐゴシック" charset="-128"/>
                <a:sym typeface="Wingdings" pitchFamily="2" charset="2"/>
              </a:rPr>
              <a:t></a:t>
            </a:r>
          </a:p>
          <a:p>
            <a:pPr eaLnBrk="1" hangingPunct="1"/>
            <a:r>
              <a:rPr lang="ja-JP" altLang="en-US" sz="2800" b="1" dirty="0">
                <a:solidFill>
                  <a:schemeClr val="bg1"/>
                </a:solidFill>
                <a:ea typeface="ＭＳ Ｐゴシック" charset="-128"/>
                <a:sym typeface="Wingdings" pitchFamily="2" charset="2"/>
              </a:rPr>
              <a:t>太陽組成で規格化</a:t>
            </a:r>
            <a:r>
              <a:rPr lang="ja-JP" altLang="en-US" sz="2800" b="1" dirty="0" smtClean="0">
                <a:solidFill>
                  <a:schemeClr val="bg1"/>
                </a:solidFill>
                <a:ea typeface="ＭＳ Ｐゴシック" charset="-128"/>
                <a:sym typeface="Wingdings" pitchFamily="2" charset="2"/>
              </a:rPr>
              <a:t>した</a:t>
            </a:r>
            <a:endParaRPr lang="en-US" altLang="ja-JP" sz="2800" b="1" dirty="0" smtClean="0">
              <a:solidFill>
                <a:schemeClr val="bg1"/>
              </a:solidFill>
              <a:ea typeface="ＭＳ Ｐゴシック" charset="-128"/>
              <a:sym typeface="Wingdings" pitchFamily="2" charset="2"/>
            </a:endParaRPr>
          </a:p>
          <a:p>
            <a:pPr eaLnBrk="1" hangingPunct="1"/>
            <a:r>
              <a:rPr lang="ja-JP" altLang="en-US" sz="2800" b="1" dirty="0" smtClean="0">
                <a:solidFill>
                  <a:schemeClr val="bg1"/>
                </a:solidFill>
                <a:ea typeface="ＭＳ Ｐゴシック" charset="-128"/>
                <a:sym typeface="Wingdings" pitchFamily="2" charset="2"/>
              </a:rPr>
              <a:t>組成比</a:t>
            </a:r>
            <a:r>
              <a:rPr lang="ja-JP" altLang="en-US" sz="2800" b="1" dirty="0">
                <a:solidFill>
                  <a:schemeClr val="bg1"/>
                </a:solidFill>
                <a:ea typeface="ＭＳ Ｐゴシック" charset="-128"/>
                <a:sym typeface="Wingdings" pitchFamily="2" charset="2"/>
              </a:rPr>
              <a:t>の</a:t>
            </a:r>
            <a:r>
              <a:rPr lang="ja-JP" altLang="en-US" sz="2800" b="1" dirty="0" smtClean="0">
                <a:solidFill>
                  <a:schemeClr val="bg1"/>
                </a:solidFill>
                <a:ea typeface="ＭＳ Ｐゴシック" charset="-128"/>
                <a:sym typeface="Wingdings" pitchFamily="2" charset="2"/>
              </a:rPr>
              <a:t>対数</a:t>
            </a:r>
            <a:endParaRPr lang="en-US" altLang="ja-JP" sz="2800" b="1" dirty="0" smtClean="0">
              <a:solidFill>
                <a:schemeClr val="bg1"/>
              </a:solidFill>
              <a:ea typeface="ＭＳ Ｐゴシック" charset="-128"/>
              <a:sym typeface="Wingdings" pitchFamily="2" charset="2"/>
            </a:endParaRPr>
          </a:p>
          <a:p>
            <a:pPr eaLnBrk="1" hangingPunct="1"/>
            <a:endParaRPr lang="en-US" altLang="ja-JP" sz="2000" b="1" dirty="0" smtClean="0">
              <a:solidFill>
                <a:schemeClr val="bg1"/>
              </a:solidFill>
              <a:ea typeface="ＭＳ Ｐゴシック" charset="-128"/>
              <a:sym typeface="Wingdings" pitchFamily="2" charset="2"/>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Ｑ</a:t>
            </a:r>
            <a:endParaRPr kumimoji="1" lang="ja-JP" altLang="en-US" dirty="0"/>
          </a:p>
        </p:txBody>
      </p:sp>
      <p:pic>
        <p:nvPicPr>
          <p:cNvPr id="4" name="コンテンツ プレースホルダ 3" descr="nps02c.jpg"/>
          <p:cNvPicPr>
            <a:picLocks noGrp="1" noChangeAspect="1"/>
          </p:cNvPicPr>
          <p:nvPr>
            <p:ph idx="1"/>
          </p:nvPr>
        </p:nvPicPr>
        <p:blipFill>
          <a:blip r:embed="rId3"/>
          <a:stretch>
            <a:fillRect/>
          </a:stretch>
        </p:blipFill>
        <p:spPr>
          <a:xfrm>
            <a:off x="0" y="0"/>
            <a:ext cx="9144032" cy="6858024"/>
          </a:xfrm>
        </p:spPr>
      </p:pic>
      <p:sp>
        <p:nvSpPr>
          <p:cNvPr id="5" name="Oval 3"/>
          <p:cNvSpPr>
            <a:spLocks noChangeArrowheads="1"/>
          </p:cNvSpPr>
          <p:nvPr/>
        </p:nvSpPr>
        <p:spPr bwMode="auto">
          <a:xfrm>
            <a:off x="7025134" y="4478122"/>
            <a:ext cx="1204465" cy="1160678"/>
          </a:xfrm>
          <a:prstGeom prst="ellipse">
            <a:avLst/>
          </a:prstGeom>
          <a:noFill/>
          <a:ln w="9525">
            <a:solidFill>
              <a:schemeClr val="bg1"/>
            </a:solidFill>
            <a:round/>
            <a:headEnd/>
            <a:tailEnd/>
          </a:ln>
          <a:effectLst/>
        </p:spPr>
        <p:txBody>
          <a:bodyPr wrap="none" anchor="ctr"/>
          <a:lstStyle/>
          <a:p>
            <a:endParaRPr lang="ja-JP" altLang="en-US" dirty="0">
              <a:solidFill>
                <a:schemeClr val="bg1"/>
              </a:solidFill>
            </a:endParaRPr>
          </a:p>
        </p:txBody>
      </p:sp>
      <p:sp>
        <p:nvSpPr>
          <p:cNvPr id="6" name="Line 4"/>
          <p:cNvSpPr>
            <a:spLocks noChangeShapeType="1"/>
          </p:cNvSpPr>
          <p:nvPr/>
        </p:nvSpPr>
        <p:spPr bwMode="auto">
          <a:xfrm flipH="1" flipV="1">
            <a:off x="5786446" y="3634479"/>
            <a:ext cx="526953" cy="580339"/>
          </a:xfrm>
          <a:prstGeom prst="line">
            <a:avLst/>
          </a:prstGeom>
          <a:noFill/>
          <a:ln w="57150">
            <a:solidFill>
              <a:srgbClr val="FF0000"/>
            </a:solidFill>
            <a:round/>
            <a:headEnd/>
            <a:tailEnd type="triangle" w="med" len="med"/>
          </a:ln>
          <a:effectLst/>
        </p:spPr>
        <p:txBody>
          <a:bodyPr wrap="none" anchor="ctr"/>
          <a:lstStyle/>
          <a:p>
            <a:endParaRPr lang="ja-JP" altLang="en-US" dirty="0">
              <a:solidFill>
                <a:schemeClr val="bg1"/>
              </a:solidFill>
            </a:endParaRPr>
          </a:p>
        </p:txBody>
      </p:sp>
      <p:sp>
        <p:nvSpPr>
          <p:cNvPr id="8" name="Oval 8"/>
          <p:cNvSpPr>
            <a:spLocks noChangeArrowheads="1"/>
          </p:cNvSpPr>
          <p:nvPr/>
        </p:nvSpPr>
        <p:spPr bwMode="auto">
          <a:xfrm>
            <a:off x="7471284" y="4891430"/>
            <a:ext cx="301116" cy="290170"/>
          </a:xfrm>
          <a:prstGeom prst="ellipse">
            <a:avLst/>
          </a:prstGeom>
          <a:noFill/>
          <a:ln w="9525">
            <a:solidFill>
              <a:schemeClr val="bg1"/>
            </a:solidFill>
            <a:round/>
            <a:headEnd/>
            <a:tailEnd/>
          </a:ln>
          <a:effectLst/>
        </p:spPr>
        <p:txBody>
          <a:bodyPr wrap="none" anchor="ctr"/>
          <a:lstStyle/>
          <a:p>
            <a:endParaRPr lang="ja-JP" altLang="en-US" dirty="0">
              <a:solidFill>
                <a:schemeClr val="bg1"/>
              </a:solidFill>
            </a:endParaRPr>
          </a:p>
        </p:txBody>
      </p:sp>
      <p:sp>
        <p:nvSpPr>
          <p:cNvPr id="9" name="Oval 11"/>
          <p:cNvSpPr>
            <a:spLocks noChangeArrowheads="1"/>
          </p:cNvSpPr>
          <p:nvPr/>
        </p:nvSpPr>
        <p:spPr bwMode="auto">
          <a:xfrm>
            <a:off x="7322568" y="4753660"/>
            <a:ext cx="602232" cy="580339"/>
          </a:xfrm>
          <a:prstGeom prst="ellipse">
            <a:avLst/>
          </a:prstGeom>
          <a:noFill/>
          <a:ln w="9525">
            <a:solidFill>
              <a:schemeClr val="bg1"/>
            </a:solidFill>
            <a:round/>
            <a:headEnd/>
            <a:tailEnd/>
          </a:ln>
          <a:effectLst/>
        </p:spPr>
        <p:txBody>
          <a:bodyPr wrap="none" anchor="ctr"/>
          <a:lstStyle/>
          <a:p>
            <a:pPr algn="ctr" eaLnBrk="1" hangingPunct="1"/>
            <a:endParaRPr lang="ja-JP" altLang="ja-JP" dirty="0">
              <a:solidFill>
                <a:schemeClr val="bg1"/>
              </a:solidFill>
            </a:endParaRPr>
          </a:p>
        </p:txBody>
      </p:sp>
      <p:sp>
        <p:nvSpPr>
          <p:cNvPr id="10" name="Oval 15"/>
          <p:cNvSpPr>
            <a:spLocks noChangeArrowheads="1"/>
          </p:cNvSpPr>
          <p:nvPr/>
        </p:nvSpPr>
        <p:spPr bwMode="auto">
          <a:xfrm>
            <a:off x="6786579" y="4286256"/>
            <a:ext cx="1643074" cy="1581143"/>
          </a:xfrm>
          <a:prstGeom prst="ellipse">
            <a:avLst/>
          </a:prstGeom>
          <a:noFill/>
          <a:ln w="9525">
            <a:solidFill>
              <a:schemeClr val="bg1"/>
            </a:solidFill>
            <a:round/>
            <a:headEnd/>
            <a:tailEnd/>
          </a:ln>
          <a:effectLst/>
        </p:spPr>
        <p:txBody>
          <a:bodyPr wrap="none" anchor="ctr"/>
          <a:lstStyle/>
          <a:p>
            <a:endParaRPr lang="ja-JP" altLang="en-US" dirty="0">
              <a:solidFill>
                <a:schemeClr val="bg1"/>
              </a:solidFill>
            </a:endParaRPr>
          </a:p>
        </p:txBody>
      </p:sp>
      <p:sp>
        <p:nvSpPr>
          <p:cNvPr id="11" name="Text Box 16"/>
          <p:cNvSpPr txBox="1">
            <a:spLocks noChangeArrowheads="1"/>
          </p:cNvSpPr>
          <p:nvPr/>
        </p:nvSpPr>
        <p:spPr bwMode="auto">
          <a:xfrm>
            <a:off x="7473048" y="5580202"/>
            <a:ext cx="445401" cy="646331"/>
          </a:xfrm>
          <a:prstGeom prst="rect">
            <a:avLst/>
          </a:prstGeom>
          <a:noFill/>
          <a:ln w="9525">
            <a:noFill/>
            <a:miter lim="800000"/>
            <a:headEnd/>
            <a:tailEnd/>
          </a:ln>
          <a:effectLst/>
        </p:spPr>
        <p:txBody>
          <a:bodyPr wrap="square">
            <a:spAutoFit/>
          </a:bodyPr>
          <a:lstStyle/>
          <a:p>
            <a:pPr eaLnBrk="1" hangingPunct="1"/>
            <a:r>
              <a:rPr lang="en-US" altLang="ja-JP" sz="1800" dirty="0">
                <a:solidFill>
                  <a:schemeClr val="bg1"/>
                </a:solidFill>
              </a:rPr>
              <a:t>He</a:t>
            </a:r>
            <a:endParaRPr lang="en-US" altLang="ja-JP" dirty="0">
              <a:solidFill>
                <a:schemeClr val="bg1"/>
              </a:solidFill>
            </a:endParaRPr>
          </a:p>
        </p:txBody>
      </p:sp>
      <p:sp>
        <p:nvSpPr>
          <p:cNvPr id="12" name="Text Box 17"/>
          <p:cNvSpPr txBox="1">
            <a:spLocks noChangeArrowheads="1"/>
          </p:cNvSpPr>
          <p:nvPr/>
        </p:nvSpPr>
        <p:spPr bwMode="auto">
          <a:xfrm>
            <a:off x="7072330" y="6029286"/>
            <a:ext cx="1961419" cy="400110"/>
          </a:xfrm>
          <a:prstGeom prst="rect">
            <a:avLst/>
          </a:prstGeom>
          <a:noFill/>
          <a:ln w="9525">
            <a:noFill/>
            <a:miter lim="800000"/>
            <a:headEnd/>
            <a:tailEnd/>
          </a:ln>
          <a:effectLst/>
        </p:spPr>
        <p:txBody>
          <a:bodyPr wrap="square">
            <a:spAutoFit/>
          </a:bodyPr>
          <a:lstStyle/>
          <a:p>
            <a:pPr eaLnBrk="1" hangingPunct="1"/>
            <a:r>
              <a:rPr lang="ja-JP" altLang="en-US" sz="2000" dirty="0">
                <a:solidFill>
                  <a:schemeClr val="bg1"/>
                </a:solidFill>
                <a:ea typeface="ＭＳ Ｐゴシック" charset="-128"/>
              </a:rPr>
              <a:t>たまねぎ構造</a:t>
            </a:r>
            <a:endParaRPr lang="ja-JP" altLang="en-US" dirty="0">
              <a:solidFill>
                <a:schemeClr val="bg1"/>
              </a:solidFill>
            </a:endParaRPr>
          </a:p>
        </p:txBody>
      </p:sp>
      <p:sp>
        <p:nvSpPr>
          <p:cNvPr id="13" name="テキスト ボックス 12"/>
          <p:cNvSpPr txBox="1"/>
          <p:nvPr/>
        </p:nvSpPr>
        <p:spPr>
          <a:xfrm>
            <a:off x="7429520" y="4857760"/>
            <a:ext cx="1000132" cy="369332"/>
          </a:xfrm>
          <a:prstGeom prst="rect">
            <a:avLst/>
          </a:prstGeom>
          <a:noFill/>
        </p:spPr>
        <p:txBody>
          <a:bodyPr wrap="square" rtlCol="0">
            <a:spAutoFit/>
          </a:bodyPr>
          <a:lstStyle/>
          <a:p>
            <a:r>
              <a:rPr kumimoji="1" lang="ja-JP" altLang="en-US" dirty="0" smtClean="0">
                <a:solidFill>
                  <a:schemeClr val="bg1"/>
                </a:solidFill>
              </a:rPr>
              <a:t>Ｆｅ</a:t>
            </a:r>
            <a:endParaRPr kumimoji="1" lang="ja-JP" altLang="en-US" dirty="0">
              <a:solidFill>
                <a:schemeClr val="bg1"/>
              </a:solidFill>
            </a:endParaRPr>
          </a:p>
        </p:txBody>
      </p:sp>
      <p:sp>
        <p:nvSpPr>
          <p:cNvPr id="14" name="テキスト ボックス 13"/>
          <p:cNvSpPr txBox="1"/>
          <p:nvPr/>
        </p:nvSpPr>
        <p:spPr>
          <a:xfrm>
            <a:off x="7429520" y="5059932"/>
            <a:ext cx="571504" cy="369332"/>
          </a:xfrm>
          <a:prstGeom prst="rect">
            <a:avLst/>
          </a:prstGeom>
          <a:noFill/>
        </p:spPr>
        <p:txBody>
          <a:bodyPr wrap="square" rtlCol="0">
            <a:spAutoFit/>
          </a:bodyPr>
          <a:lstStyle/>
          <a:p>
            <a:r>
              <a:rPr kumimoji="1" lang="ja-JP" altLang="en-US" dirty="0" smtClean="0">
                <a:solidFill>
                  <a:schemeClr val="bg1"/>
                </a:solidFill>
              </a:rPr>
              <a:t>Ｓｉ</a:t>
            </a:r>
            <a:endParaRPr kumimoji="1" lang="ja-JP" altLang="en-US" dirty="0">
              <a:solidFill>
                <a:schemeClr val="bg1"/>
              </a:solidFill>
            </a:endParaRPr>
          </a:p>
        </p:txBody>
      </p:sp>
      <p:sp>
        <p:nvSpPr>
          <p:cNvPr id="15" name="テキスト ボックス 14"/>
          <p:cNvSpPr txBox="1"/>
          <p:nvPr/>
        </p:nvSpPr>
        <p:spPr>
          <a:xfrm>
            <a:off x="2071670" y="214290"/>
            <a:ext cx="5429288" cy="523220"/>
          </a:xfrm>
          <a:prstGeom prst="rect">
            <a:avLst/>
          </a:prstGeom>
          <a:noFill/>
        </p:spPr>
        <p:txBody>
          <a:bodyPr wrap="square" rtlCol="0">
            <a:spAutoFit/>
          </a:bodyPr>
          <a:lstStyle/>
          <a:p>
            <a:r>
              <a:rPr kumimoji="1" lang="ja-JP" altLang="en-US" sz="2800" dirty="0" smtClean="0">
                <a:solidFill>
                  <a:schemeClr val="bg1"/>
                </a:solidFill>
              </a:rPr>
              <a:t>超新星爆発によりできる元素</a:t>
            </a:r>
            <a:endParaRPr kumimoji="1" lang="ja-JP" altLang="en-US" sz="2800" dirty="0">
              <a:solidFill>
                <a:schemeClr val="bg1"/>
              </a:solidFill>
            </a:endParaRPr>
          </a:p>
        </p:txBody>
      </p:sp>
      <p:sp>
        <p:nvSpPr>
          <p:cNvPr id="17" name="テキスト ボックス 16"/>
          <p:cNvSpPr txBox="1"/>
          <p:nvPr/>
        </p:nvSpPr>
        <p:spPr>
          <a:xfrm>
            <a:off x="1071538" y="714356"/>
            <a:ext cx="7429552" cy="954107"/>
          </a:xfrm>
          <a:prstGeom prst="rect">
            <a:avLst/>
          </a:prstGeom>
          <a:noFill/>
        </p:spPr>
        <p:txBody>
          <a:bodyPr wrap="square" rtlCol="0">
            <a:spAutoFit/>
          </a:bodyPr>
          <a:lstStyle/>
          <a:p>
            <a:r>
              <a:rPr lang="en-US" altLang="ja-JP" sz="2800" dirty="0" smtClean="0">
                <a:solidFill>
                  <a:srgbClr val="00B0F0"/>
                </a:solidFill>
              </a:rPr>
              <a:t>Post-shock T</a:t>
            </a:r>
          </a:p>
          <a:p>
            <a:r>
              <a:rPr kumimoji="1" lang="ja-JP" altLang="en-US" sz="2800" dirty="0" smtClean="0">
                <a:solidFill>
                  <a:schemeClr val="bg1"/>
                </a:solidFill>
              </a:rPr>
              <a:t>（</a:t>
            </a:r>
            <a:r>
              <a:rPr kumimoji="1" lang="en-US" altLang="ja-JP" sz="2800" dirty="0" smtClean="0">
                <a:solidFill>
                  <a:schemeClr val="bg1"/>
                </a:solidFill>
              </a:rPr>
              <a:t>E</a:t>
            </a:r>
            <a:r>
              <a:rPr lang="en-US" altLang="ja-JP" sz="2800" dirty="0" smtClean="0">
                <a:solidFill>
                  <a:schemeClr val="bg1"/>
                </a:solidFill>
              </a:rPr>
              <a:t> ~ (4π/3)R^3 aT^4      T</a:t>
            </a:r>
            <a:r>
              <a:rPr lang="ja-JP" altLang="en-US" sz="2800" dirty="0" smtClean="0">
                <a:solidFill>
                  <a:schemeClr val="bg1"/>
                </a:solidFill>
              </a:rPr>
              <a:t>∝</a:t>
            </a:r>
            <a:r>
              <a:rPr lang="en-US" altLang="ja-JP" sz="2800" dirty="0" smtClean="0">
                <a:solidFill>
                  <a:schemeClr val="bg1"/>
                </a:solidFill>
              </a:rPr>
              <a:t>R^(-3/4)E^(1/4)</a:t>
            </a:r>
            <a:r>
              <a:rPr lang="ja-JP" altLang="en-US" sz="2800" dirty="0" smtClean="0">
                <a:solidFill>
                  <a:schemeClr val="bg1"/>
                </a:solidFill>
              </a:rPr>
              <a:t>）</a:t>
            </a:r>
            <a:endParaRPr lang="en-US" altLang="ja-JP" sz="2800" dirty="0" smtClean="0">
              <a:solidFill>
                <a:schemeClr val="bg1"/>
              </a:solidFill>
            </a:endParaRPr>
          </a:p>
        </p:txBody>
      </p:sp>
      <p:sp>
        <p:nvSpPr>
          <p:cNvPr id="19" name="テキスト ボックス 18"/>
          <p:cNvSpPr txBox="1"/>
          <p:nvPr/>
        </p:nvSpPr>
        <p:spPr>
          <a:xfrm>
            <a:off x="1357290" y="1643051"/>
            <a:ext cx="4071966" cy="6555641"/>
          </a:xfrm>
          <a:prstGeom prst="rect">
            <a:avLst/>
          </a:prstGeom>
          <a:noFill/>
        </p:spPr>
        <p:txBody>
          <a:bodyPr wrap="square" rtlCol="0">
            <a:spAutoFit/>
          </a:bodyPr>
          <a:lstStyle/>
          <a:p>
            <a:r>
              <a:rPr kumimoji="1" lang="ja-JP" altLang="en-US" sz="2800" dirty="0" smtClean="0">
                <a:solidFill>
                  <a:schemeClr val="bg1"/>
                </a:solidFill>
              </a:rPr>
              <a:t>・</a:t>
            </a:r>
            <a:r>
              <a:rPr kumimoji="1" lang="en-US" altLang="ja-JP" sz="2800" dirty="0" smtClean="0">
                <a:solidFill>
                  <a:srgbClr val="00B0F0"/>
                </a:solidFill>
              </a:rPr>
              <a:t>T&gt;5×10^9 K</a:t>
            </a:r>
          </a:p>
          <a:p>
            <a:r>
              <a:rPr lang="ja-JP" altLang="en-US" sz="2800" dirty="0" smtClean="0">
                <a:solidFill>
                  <a:schemeClr val="bg1"/>
                </a:solidFill>
              </a:rPr>
              <a:t>　　</a:t>
            </a:r>
            <a:r>
              <a:rPr lang="en-US" altLang="ja-JP" sz="2800" dirty="0" smtClean="0">
                <a:solidFill>
                  <a:schemeClr val="bg1"/>
                </a:solidFill>
              </a:rPr>
              <a:t>Complete Si burning</a:t>
            </a:r>
          </a:p>
          <a:p>
            <a:r>
              <a:rPr lang="ja-JP" altLang="en-US" sz="2800" dirty="0" smtClean="0">
                <a:solidFill>
                  <a:schemeClr val="bg1"/>
                </a:solidFill>
              </a:rPr>
              <a:t>　　</a:t>
            </a:r>
            <a:r>
              <a:rPr lang="en-US" altLang="ja-JP" sz="2800" dirty="0" smtClean="0">
                <a:solidFill>
                  <a:schemeClr val="bg1"/>
                </a:solidFill>
              </a:rPr>
              <a:t>α-rich freezeout</a:t>
            </a:r>
          </a:p>
          <a:p>
            <a:r>
              <a:rPr lang="ja-JP" altLang="en-US" sz="2800" dirty="0" smtClean="0">
                <a:solidFill>
                  <a:schemeClr val="bg1"/>
                </a:solidFill>
              </a:rPr>
              <a:t>　　</a:t>
            </a:r>
            <a:r>
              <a:rPr lang="en-US" altLang="ja-JP" sz="2800" dirty="0" smtClean="0">
                <a:solidFill>
                  <a:schemeClr val="bg1"/>
                </a:solidFill>
              </a:rPr>
              <a:t>Ni56, α,Ti,Zn,Co,V</a:t>
            </a:r>
          </a:p>
          <a:p>
            <a:endParaRPr lang="en-US" altLang="ja-JP" sz="2800" dirty="0" smtClean="0">
              <a:solidFill>
                <a:schemeClr val="bg1"/>
              </a:solidFill>
            </a:endParaRPr>
          </a:p>
          <a:p>
            <a:r>
              <a:rPr lang="ja-JP" altLang="en-US" sz="2800" dirty="0" smtClean="0">
                <a:solidFill>
                  <a:schemeClr val="bg1"/>
                </a:solidFill>
              </a:rPr>
              <a:t>・</a:t>
            </a:r>
            <a:r>
              <a:rPr lang="en-US" altLang="ja-JP" sz="2800" dirty="0" smtClean="0">
                <a:solidFill>
                  <a:srgbClr val="00B0F0"/>
                </a:solidFill>
              </a:rPr>
              <a:t>&gt;T&gt;4×10^9 K</a:t>
            </a:r>
          </a:p>
          <a:p>
            <a:r>
              <a:rPr lang="ja-JP" altLang="en-US" sz="2800" dirty="0" smtClean="0">
                <a:solidFill>
                  <a:schemeClr val="bg1"/>
                </a:solidFill>
              </a:rPr>
              <a:t>　　</a:t>
            </a:r>
            <a:r>
              <a:rPr lang="en-US" altLang="ja-JP" sz="2800" dirty="0" smtClean="0">
                <a:solidFill>
                  <a:schemeClr val="bg1"/>
                </a:solidFill>
              </a:rPr>
              <a:t>Incomplete Si burning</a:t>
            </a:r>
          </a:p>
          <a:p>
            <a:r>
              <a:rPr lang="ja-JP" altLang="en-US" sz="2800" dirty="0" smtClean="0">
                <a:solidFill>
                  <a:schemeClr val="bg1"/>
                </a:solidFill>
              </a:rPr>
              <a:t>　　</a:t>
            </a:r>
            <a:r>
              <a:rPr lang="en-US" altLang="ja-JP" sz="2800" dirty="0" smtClean="0">
                <a:solidFill>
                  <a:schemeClr val="bg1"/>
                </a:solidFill>
              </a:rPr>
              <a:t>Ni56,Si28,Cr,Mn</a:t>
            </a:r>
          </a:p>
          <a:p>
            <a:endParaRPr lang="en-US" altLang="ja-JP" sz="2800" dirty="0" smtClean="0">
              <a:solidFill>
                <a:schemeClr val="bg1"/>
              </a:solidFill>
            </a:endParaRPr>
          </a:p>
          <a:p>
            <a:r>
              <a:rPr lang="ja-JP" altLang="en-US" sz="2800" dirty="0" smtClean="0">
                <a:solidFill>
                  <a:schemeClr val="bg1"/>
                </a:solidFill>
              </a:rPr>
              <a:t>・</a:t>
            </a:r>
            <a:r>
              <a:rPr lang="en-US" altLang="ja-JP" sz="2800" dirty="0" smtClean="0">
                <a:solidFill>
                  <a:srgbClr val="00B0F0"/>
                </a:solidFill>
              </a:rPr>
              <a:t>&gt;T&gt;3×10^9 K</a:t>
            </a:r>
          </a:p>
          <a:p>
            <a:r>
              <a:rPr lang="ja-JP" altLang="en-US" sz="2800" dirty="0" smtClean="0">
                <a:solidFill>
                  <a:schemeClr val="bg1"/>
                </a:solidFill>
              </a:rPr>
              <a:t>　　</a:t>
            </a:r>
            <a:r>
              <a:rPr lang="en-US" altLang="ja-JP" sz="2800" dirty="0" smtClean="0">
                <a:solidFill>
                  <a:schemeClr val="bg1"/>
                </a:solidFill>
              </a:rPr>
              <a:t>Oxygen burning</a:t>
            </a:r>
          </a:p>
          <a:p>
            <a:r>
              <a:rPr lang="ja-JP" altLang="en-US" sz="2800" dirty="0" smtClean="0">
                <a:solidFill>
                  <a:schemeClr val="bg1"/>
                </a:solidFill>
              </a:rPr>
              <a:t>　　</a:t>
            </a:r>
            <a:r>
              <a:rPr lang="en-US" altLang="ja-JP" sz="2800" dirty="0" smtClean="0">
                <a:solidFill>
                  <a:schemeClr val="bg1"/>
                </a:solidFill>
              </a:rPr>
              <a:t>Si28</a:t>
            </a:r>
          </a:p>
          <a:p>
            <a:endParaRPr lang="en-US" altLang="ja-JP" sz="2800" dirty="0">
              <a:solidFill>
                <a:schemeClr val="bg1"/>
              </a:solidFill>
            </a:endParaRPr>
          </a:p>
          <a:p>
            <a:endParaRPr lang="en-US" altLang="ja-JP" sz="2800" dirty="0" smtClean="0">
              <a:solidFill>
                <a:schemeClr val="bg1"/>
              </a:solidFill>
            </a:endParaRPr>
          </a:p>
          <a:p>
            <a:endParaRPr kumimoji="1" lang="ja-JP" altLang="en-US" sz="2800" dirty="0">
              <a:solidFill>
                <a:schemeClr val="bg1"/>
              </a:solidFill>
            </a:endParaRPr>
          </a:p>
        </p:txBody>
      </p:sp>
      <p:cxnSp>
        <p:nvCxnSpPr>
          <p:cNvPr id="21" name="直線コネクタ 20"/>
          <p:cNvCxnSpPr/>
          <p:nvPr/>
        </p:nvCxnSpPr>
        <p:spPr>
          <a:xfrm rot="16200000" flipH="1">
            <a:off x="4714876" y="2357429"/>
            <a:ext cx="1143008" cy="71438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3" name="直線コネクタ 22"/>
          <p:cNvCxnSpPr/>
          <p:nvPr/>
        </p:nvCxnSpPr>
        <p:spPr>
          <a:xfrm rot="5400000">
            <a:off x="5286380" y="2428868"/>
            <a:ext cx="1214446" cy="500066"/>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32" name="円弧 31"/>
          <p:cNvSpPr/>
          <p:nvPr/>
        </p:nvSpPr>
        <p:spPr>
          <a:xfrm flipH="1">
            <a:off x="5072066" y="2285992"/>
            <a:ext cx="1071570" cy="428628"/>
          </a:xfrm>
          <a:prstGeom prst="arc">
            <a:avLst>
              <a:gd name="adj1" fmla="val 11744945"/>
              <a:gd name="adj2" fmla="val 21112674"/>
            </a:avLst>
          </a:prstGeom>
          <a:ln w="41275">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p>
        </p:txBody>
      </p:sp>
      <p:sp>
        <p:nvSpPr>
          <p:cNvPr id="34" name="円弧 33"/>
          <p:cNvSpPr/>
          <p:nvPr/>
        </p:nvSpPr>
        <p:spPr>
          <a:xfrm flipH="1">
            <a:off x="5357818" y="2428868"/>
            <a:ext cx="142876" cy="214314"/>
          </a:xfrm>
          <a:prstGeom prst="arc">
            <a:avLst>
              <a:gd name="adj1" fmla="val 11744945"/>
              <a:gd name="adj2" fmla="val 21112674"/>
            </a:avLst>
          </a:prstGeom>
          <a:ln w="41275">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p>
        </p:txBody>
      </p:sp>
      <p:sp>
        <p:nvSpPr>
          <p:cNvPr id="35" name="円弧 34"/>
          <p:cNvSpPr/>
          <p:nvPr/>
        </p:nvSpPr>
        <p:spPr>
          <a:xfrm flipH="1">
            <a:off x="5643570" y="2428868"/>
            <a:ext cx="142876" cy="214314"/>
          </a:xfrm>
          <a:prstGeom prst="arc">
            <a:avLst>
              <a:gd name="adj1" fmla="val 11744945"/>
              <a:gd name="adj2" fmla="val 21112674"/>
            </a:avLst>
          </a:prstGeom>
          <a:ln w="41275">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p>
        </p:txBody>
      </p:sp>
      <p:sp>
        <p:nvSpPr>
          <p:cNvPr id="36" name="円弧 35"/>
          <p:cNvSpPr/>
          <p:nvPr/>
        </p:nvSpPr>
        <p:spPr>
          <a:xfrm flipH="1">
            <a:off x="5500694" y="2581268"/>
            <a:ext cx="142876" cy="214314"/>
          </a:xfrm>
          <a:prstGeom prst="arc">
            <a:avLst>
              <a:gd name="adj1" fmla="val 11744945"/>
              <a:gd name="adj2" fmla="val 21112674"/>
            </a:avLst>
          </a:prstGeom>
          <a:ln w="41275">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p>
        </p:txBody>
      </p:sp>
      <p:sp>
        <p:nvSpPr>
          <p:cNvPr id="37" name="円弧 36"/>
          <p:cNvSpPr/>
          <p:nvPr/>
        </p:nvSpPr>
        <p:spPr>
          <a:xfrm flipH="1">
            <a:off x="5429256" y="2714620"/>
            <a:ext cx="142876" cy="214314"/>
          </a:xfrm>
          <a:prstGeom prst="arc">
            <a:avLst>
              <a:gd name="adj1" fmla="val 11744945"/>
              <a:gd name="adj2" fmla="val 21112674"/>
            </a:avLst>
          </a:prstGeom>
          <a:ln w="41275">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p>
        </p:txBody>
      </p:sp>
      <p:sp>
        <p:nvSpPr>
          <p:cNvPr id="38" name="円弧 37"/>
          <p:cNvSpPr/>
          <p:nvPr/>
        </p:nvSpPr>
        <p:spPr>
          <a:xfrm flipH="1">
            <a:off x="5643570" y="2714620"/>
            <a:ext cx="142876" cy="214314"/>
          </a:xfrm>
          <a:prstGeom prst="arc">
            <a:avLst>
              <a:gd name="adj1" fmla="val 11744945"/>
              <a:gd name="adj2" fmla="val 21112674"/>
            </a:avLst>
          </a:prstGeom>
          <a:ln w="41275">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p>
        </p:txBody>
      </p:sp>
      <p:sp>
        <p:nvSpPr>
          <p:cNvPr id="39" name="円弧 38"/>
          <p:cNvSpPr/>
          <p:nvPr/>
        </p:nvSpPr>
        <p:spPr>
          <a:xfrm flipH="1">
            <a:off x="5572132" y="2928934"/>
            <a:ext cx="142876" cy="214314"/>
          </a:xfrm>
          <a:prstGeom prst="arc">
            <a:avLst>
              <a:gd name="adj1" fmla="val 11744945"/>
              <a:gd name="adj2" fmla="val 21112674"/>
            </a:avLst>
          </a:prstGeom>
          <a:ln w="41275">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p>
        </p:txBody>
      </p:sp>
      <p:sp>
        <p:nvSpPr>
          <p:cNvPr id="40" name="上矢印 39"/>
          <p:cNvSpPr/>
          <p:nvPr/>
        </p:nvSpPr>
        <p:spPr>
          <a:xfrm>
            <a:off x="5429256" y="1928802"/>
            <a:ext cx="214314" cy="285752"/>
          </a:xfrm>
          <a:prstGeom prst="upArrow">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41" name="テキスト ボックス 40"/>
          <p:cNvSpPr txBox="1"/>
          <p:nvPr/>
        </p:nvSpPr>
        <p:spPr>
          <a:xfrm>
            <a:off x="5143504" y="1571612"/>
            <a:ext cx="1143008" cy="461665"/>
          </a:xfrm>
          <a:prstGeom prst="rect">
            <a:avLst/>
          </a:prstGeom>
          <a:noFill/>
        </p:spPr>
        <p:txBody>
          <a:bodyPr wrap="square" rtlCol="0">
            <a:spAutoFit/>
          </a:bodyPr>
          <a:lstStyle/>
          <a:p>
            <a:r>
              <a:rPr kumimoji="1" lang="en-US" altLang="ja-JP" sz="2400" dirty="0" smtClean="0">
                <a:solidFill>
                  <a:srgbClr val="FF0000"/>
                </a:solidFill>
              </a:rPr>
              <a:t>shock</a:t>
            </a:r>
            <a:endParaRPr kumimoji="1" lang="ja-JP" altLang="en-US" sz="2400" dirty="0">
              <a:solidFill>
                <a:srgbClr val="FF0000"/>
              </a:solidFill>
            </a:endParaRPr>
          </a:p>
        </p:txBody>
      </p:sp>
      <p:sp>
        <p:nvSpPr>
          <p:cNvPr id="42" name="テキスト ボックス 41"/>
          <p:cNvSpPr txBox="1"/>
          <p:nvPr/>
        </p:nvSpPr>
        <p:spPr>
          <a:xfrm>
            <a:off x="7358082" y="5286388"/>
            <a:ext cx="714380" cy="369332"/>
          </a:xfrm>
          <a:prstGeom prst="rect">
            <a:avLst/>
          </a:prstGeom>
          <a:noFill/>
        </p:spPr>
        <p:txBody>
          <a:bodyPr wrap="square" rtlCol="0">
            <a:spAutoFit/>
          </a:bodyPr>
          <a:lstStyle/>
          <a:p>
            <a:r>
              <a:rPr kumimoji="1" lang="en-US" altLang="ja-JP" dirty="0" smtClean="0">
                <a:solidFill>
                  <a:schemeClr val="bg1"/>
                </a:solidFill>
              </a:rPr>
              <a:t>C+O</a:t>
            </a:r>
            <a:endParaRPr kumimoji="1" lang="ja-JP" altLang="en-US" dirty="0">
              <a:solidFill>
                <a:schemeClr val="bg1"/>
              </a:solidFill>
            </a:endParaRPr>
          </a:p>
        </p:txBody>
      </p:sp>
      <p:sp>
        <p:nvSpPr>
          <p:cNvPr id="33" name="テキスト ボックス 32"/>
          <p:cNvSpPr txBox="1"/>
          <p:nvPr/>
        </p:nvSpPr>
        <p:spPr>
          <a:xfrm>
            <a:off x="214282" y="71414"/>
            <a:ext cx="1500198" cy="523220"/>
          </a:xfrm>
          <a:prstGeom prst="rect">
            <a:avLst/>
          </a:prstGeom>
          <a:noFill/>
        </p:spPr>
        <p:txBody>
          <a:bodyPr wrap="square" rtlCol="0">
            <a:spAutoFit/>
          </a:bodyPr>
          <a:lstStyle/>
          <a:p>
            <a:r>
              <a:rPr kumimoji="1" lang="ja-JP" altLang="en-US" sz="2800" dirty="0" smtClean="0">
                <a:solidFill>
                  <a:schemeClr val="bg1"/>
                </a:solidFill>
              </a:rPr>
              <a:t>０</a:t>
            </a:r>
            <a:r>
              <a:rPr kumimoji="1" lang="en-US" altLang="ja-JP" sz="2800" dirty="0" smtClean="0">
                <a:solidFill>
                  <a:schemeClr val="bg1"/>
                </a:solidFill>
              </a:rPr>
              <a:t>. Intro</a:t>
            </a:r>
            <a:endParaRPr kumimoji="1" lang="ja-JP" altLang="en-US" sz="2800" dirty="0">
              <a:solidFill>
                <a:schemeClr val="bg1"/>
              </a:solidFill>
            </a:endParaRPr>
          </a:p>
        </p:txBody>
      </p:sp>
      <p:sp>
        <p:nvSpPr>
          <p:cNvPr id="30" name="テキスト ボックス 29"/>
          <p:cNvSpPr txBox="1"/>
          <p:nvPr/>
        </p:nvSpPr>
        <p:spPr>
          <a:xfrm>
            <a:off x="6215074" y="2285992"/>
            <a:ext cx="3071834" cy="1631216"/>
          </a:xfrm>
          <a:prstGeom prst="rect">
            <a:avLst/>
          </a:prstGeom>
          <a:noFill/>
        </p:spPr>
        <p:txBody>
          <a:bodyPr wrap="square" rtlCol="0">
            <a:spAutoFit/>
          </a:bodyPr>
          <a:lstStyle/>
          <a:p>
            <a:endParaRPr kumimoji="1" lang="en-US" altLang="ja-JP" sz="2000" dirty="0" smtClean="0">
              <a:solidFill>
                <a:schemeClr val="bg1"/>
              </a:solidFill>
            </a:endParaRPr>
          </a:p>
          <a:p>
            <a:r>
              <a:rPr lang="ja-JP" altLang="en-US" sz="2000" dirty="0" smtClean="0">
                <a:solidFill>
                  <a:schemeClr val="bg1"/>
                </a:solidFill>
              </a:rPr>
              <a:t>衝撃波通過</a:t>
            </a:r>
            <a:endParaRPr lang="en-US" altLang="ja-JP" sz="2000" dirty="0" smtClean="0">
              <a:solidFill>
                <a:schemeClr val="bg1"/>
              </a:solidFill>
            </a:endParaRPr>
          </a:p>
          <a:p>
            <a:r>
              <a:rPr lang="ja-JP" altLang="en-US" sz="2000" dirty="0" smtClean="0">
                <a:solidFill>
                  <a:schemeClr val="bg1"/>
                </a:solidFill>
              </a:rPr>
              <a:t>　　　↓</a:t>
            </a:r>
            <a:endParaRPr lang="en-US" altLang="ja-JP" sz="2000" dirty="0" smtClean="0">
              <a:solidFill>
                <a:schemeClr val="bg1"/>
              </a:solidFill>
            </a:endParaRPr>
          </a:p>
          <a:p>
            <a:r>
              <a:rPr lang="ja-JP" altLang="en-US" sz="2000" dirty="0" smtClean="0">
                <a:solidFill>
                  <a:schemeClr val="bg1"/>
                </a:solidFill>
              </a:rPr>
              <a:t>中心ほど高温</a:t>
            </a:r>
            <a:endParaRPr lang="en-US" altLang="ja-JP" sz="2000" dirty="0" smtClean="0">
              <a:solidFill>
                <a:schemeClr val="bg1"/>
              </a:solidFill>
            </a:endParaRPr>
          </a:p>
          <a:p>
            <a:endParaRPr kumimoji="1" lang="ja-JP" altLang="en-US" sz="2000" dirty="0">
              <a:solidFill>
                <a:schemeClr val="bg1"/>
              </a:solidFill>
            </a:endParaRPr>
          </a:p>
        </p:txBody>
      </p:sp>
      <p:sp>
        <p:nvSpPr>
          <p:cNvPr id="31" name="テキスト ボックス 30"/>
          <p:cNvSpPr txBox="1"/>
          <p:nvPr/>
        </p:nvSpPr>
        <p:spPr>
          <a:xfrm>
            <a:off x="0" y="1785926"/>
            <a:ext cx="1357290" cy="369332"/>
          </a:xfrm>
          <a:prstGeom prst="rect">
            <a:avLst/>
          </a:prstGeom>
          <a:noFill/>
        </p:spPr>
        <p:txBody>
          <a:bodyPr wrap="square" rtlCol="0">
            <a:spAutoFit/>
          </a:bodyPr>
          <a:lstStyle/>
          <a:p>
            <a:r>
              <a:rPr kumimoji="1" lang="ja-JP" altLang="en-US" dirty="0" smtClean="0">
                <a:solidFill>
                  <a:schemeClr val="bg1"/>
                </a:solidFill>
              </a:rPr>
              <a:t>星の中心</a:t>
            </a:r>
            <a:endParaRPr kumimoji="1" lang="ja-JP" altLang="en-US" dirty="0">
              <a:solidFill>
                <a:schemeClr val="bg1"/>
              </a:solidFill>
            </a:endParaRPr>
          </a:p>
        </p:txBody>
      </p:sp>
      <p:sp>
        <p:nvSpPr>
          <p:cNvPr id="43" name="テキスト ボックス 42"/>
          <p:cNvSpPr txBox="1"/>
          <p:nvPr/>
        </p:nvSpPr>
        <p:spPr>
          <a:xfrm>
            <a:off x="0" y="5643578"/>
            <a:ext cx="1357290" cy="369332"/>
          </a:xfrm>
          <a:prstGeom prst="rect">
            <a:avLst/>
          </a:prstGeom>
          <a:noFill/>
        </p:spPr>
        <p:txBody>
          <a:bodyPr wrap="square" rtlCol="0">
            <a:spAutoFit/>
          </a:bodyPr>
          <a:lstStyle/>
          <a:p>
            <a:r>
              <a:rPr kumimoji="1" lang="ja-JP" altLang="en-US" dirty="0" smtClean="0">
                <a:solidFill>
                  <a:schemeClr val="bg1"/>
                </a:solidFill>
              </a:rPr>
              <a:t>外側</a:t>
            </a:r>
            <a:endParaRPr kumimoji="1" lang="ja-JP" altLang="en-US" dirty="0">
              <a:solidFill>
                <a:schemeClr val="bg1"/>
              </a:solidFill>
            </a:endParaRPr>
          </a:p>
        </p:txBody>
      </p:sp>
      <p:cxnSp>
        <p:nvCxnSpPr>
          <p:cNvPr id="45" name="直線矢印コネクタ 44"/>
          <p:cNvCxnSpPr/>
          <p:nvPr/>
        </p:nvCxnSpPr>
        <p:spPr>
          <a:xfrm rot="16200000" flipH="1">
            <a:off x="-1036280" y="3822306"/>
            <a:ext cx="2929752" cy="0"/>
          </a:xfrm>
          <a:prstGeom prst="straightConnector1">
            <a:avLst/>
          </a:prstGeom>
          <a:ln>
            <a:solidFill>
              <a:schemeClr val="bg1"/>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pic>
        <p:nvPicPr>
          <p:cNvPr id="6" name="図 5" descr="nps02c.jpg"/>
          <p:cNvPicPr>
            <a:picLocks noChangeAspect="1"/>
          </p:cNvPicPr>
          <p:nvPr/>
        </p:nvPicPr>
        <p:blipFill>
          <a:blip r:embed="rId3"/>
          <a:stretch>
            <a:fillRect/>
          </a:stretch>
        </p:blipFill>
        <p:spPr>
          <a:xfrm>
            <a:off x="0" y="-71462"/>
            <a:ext cx="9144000" cy="6929462"/>
          </a:xfrm>
          <a:prstGeom prst="rect">
            <a:avLst/>
          </a:prstGeom>
        </p:spPr>
      </p:pic>
      <p:sp>
        <p:nvSpPr>
          <p:cNvPr id="19" name="Rectangle 2"/>
          <p:cNvSpPr txBox="1">
            <a:spLocks noChangeArrowheads="1"/>
          </p:cNvSpPr>
          <p:nvPr/>
        </p:nvSpPr>
        <p:spPr>
          <a:xfrm>
            <a:off x="1285852" y="142852"/>
            <a:ext cx="6929486" cy="714380"/>
          </a:xfrm>
          <a:prstGeom prst="rect">
            <a:avLst/>
          </a:prstGeom>
        </p:spPr>
        <p:txBody>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1" lang="ja-JP" altLang="en-US" sz="2400" b="1" i="0" u="none" strike="noStrike" kern="1200" cap="none" spc="0" normalizeH="0" baseline="0" noProof="0" dirty="0" smtClean="0">
                <a:ln>
                  <a:noFill/>
                </a:ln>
                <a:solidFill>
                  <a:srgbClr val="FF0000"/>
                </a:solidFill>
                <a:effectLst>
                  <a:outerShdw blurRad="53975" dist="22860" dir="5400000" algn="tl" rotWithShape="0">
                    <a:srgbClr val="000000">
                      <a:alpha val="55000"/>
                    </a:srgbClr>
                  </a:outerShdw>
                </a:effectLst>
                <a:uLnTx/>
                <a:uFillTx/>
                <a:latin typeface="Times New Roman" pitchFamily="18" charset="0"/>
                <a:ea typeface="+mj-ea"/>
                <a:cs typeface="+mj-cs"/>
              </a:rPr>
              <a:t>　　</a:t>
            </a:r>
            <a:endParaRPr kumimoji="1" lang="en-US" altLang="ja-JP" sz="2400" b="1" i="0" u="none" strike="noStrike" kern="1200" cap="none" spc="0" normalizeH="0" baseline="0" noProof="0" dirty="0" smtClean="0">
              <a:ln>
                <a:noFill/>
              </a:ln>
              <a:solidFill>
                <a:srgbClr val="FF0000"/>
              </a:solidFill>
              <a:effectLst>
                <a:outerShdw blurRad="53975" dist="22860" dir="5400000" algn="tl" rotWithShape="0">
                  <a:srgbClr val="000000">
                    <a:alpha val="55000"/>
                  </a:srgbClr>
                </a:outerShdw>
              </a:effectLst>
              <a:uLnTx/>
              <a:uFillTx/>
              <a:latin typeface="Times New Roman" pitchFamily="18" charset="0"/>
              <a:ea typeface="+mj-ea"/>
              <a:cs typeface="+mj-cs"/>
            </a:endParaRPr>
          </a:p>
        </p:txBody>
      </p:sp>
      <p:sp>
        <p:nvSpPr>
          <p:cNvPr id="20" name="テキスト ボックス 19"/>
          <p:cNvSpPr txBox="1"/>
          <p:nvPr/>
        </p:nvSpPr>
        <p:spPr>
          <a:xfrm>
            <a:off x="142844" y="71414"/>
            <a:ext cx="1500198" cy="523220"/>
          </a:xfrm>
          <a:prstGeom prst="rect">
            <a:avLst/>
          </a:prstGeom>
          <a:noFill/>
        </p:spPr>
        <p:txBody>
          <a:bodyPr wrap="square" rtlCol="0">
            <a:spAutoFit/>
          </a:bodyPr>
          <a:lstStyle/>
          <a:p>
            <a:r>
              <a:rPr kumimoji="1" lang="ja-JP" altLang="en-US" sz="2800" dirty="0" smtClean="0">
                <a:solidFill>
                  <a:schemeClr val="bg1"/>
                </a:solidFill>
              </a:rPr>
              <a:t>０</a:t>
            </a:r>
            <a:r>
              <a:rPr kumimoji="1" lang="en-US" altLang="ja-JP" sz="2800" dirty="0" smtClean="0">
                <a:solidFill>
                  <a:schemeClr val="bg1"/>
                </a:solidFill>
              </a:rPr>
              <a:t>. Intro</a:t>
            </a:r>
            <a:endParaRPr kumimoji="1" lang="ja-JP" altLang="en-US" sz="2800" dirty="0">
              <a:solidFill>
                <a:schemeClr val="bg1"/>
              </a:solidFill>
            </a:endParaRPr>
          </a:p>
        </p:txBody>
      </p:sp>
      <p:pic>
        <p:nvPicPr>
          <p:cNvPr id="29" name="図 28" descr="1.bmp"/>
          <p:cNvPicPr>
            <a:picLocks noChangeAspect="1"/>
          </p:cNvPicPr>
          <p:nvPr/>
        </p:nvPicPr>
        <p:blipFill>
          <a:blip r:embed="rId4"/>
          <a:stretch>
            <a:fillRect/>
          </a:stretch>
        </p:blipFill>
        <p:spPr>
          <a:xfrm>
            <a:off x="214282" y="642918"/>
            <a:ext cx="5286412" cy="2428644"/>
          </a:xfrm>
          <a:prstGeom prst="rect">
            <a:avLst/>
          </a:prstGeom>
        </p:spPr>
      </p:pic>
      <p:sp>
        <p:nvSpPr>
          <p:cNvPr id="13" name="テキスト ボックス 12"/>
          <p:cNvSpPr txBox="1"/>
          <p:nvPr/>
        </p:nvSpPr>
        <p:spPr>
          <a:xfrm>
            <a:off x="1928826" y="0"/>
            <a:ext cx="7572396" cy="584775"/>
          </a:xfrm>
          <a:prstGeom prst="rect">
            <a:avLst/>
          </a:prstGeom>
          <a:noFill/>
        </p:spPr>
        <p:txBody>
          <a:bodyPr wrap="square" rtlCol="0">
            <a:spAutoFit/>
          </a:bodyPr>
          <a:lstStyle/>
          <a:p>
            <a:r>
              <a:rPr kumimoji="1" lang="en-US" altLang="ja-JP" sz="3200" dirty="0" smtClean="0">
                <a:solidFill>
                  <a:schemeClr val="bg1"/>
                </a:solidFill>
              </a:rPr>
              <a:t>EMP</a:t>
            </a:r>
            <a:r>
              <a:rPr kumimoji="1" lang="ja-JP" altLang="en-US" sz="3200" dirty="0" smtClean="0">
                <a:solidFill>
                  <a:schemeClr val="bg1"/>
                </a:solidFill>
              </a:rPr>
              <a:t>の</a:t>
            </a:r>
            <a:r>
              <a:rPr kumimoji="1" lang="en-US" altLang="ja-JP" sz="3200" dirty="0" smtClean="0">
                <a:solidFill>
                  <a:schemeClr val="bg1"/>
                </a:solidFill>
              </a:rPr>
              <a:t>[Zn/Fe], [Co/Fe] </a:t>
            </a:r>
            <a:r>
              <a:rPr kumimoji="1" lang="ja-JP" altLang="en-US" sz="3200" dirty="0" smtClean="0">
                <a:solidFill>
                  <a:schemeClr val="bg1"/>
                </a:solidFill>
              </a:rPr>
              <a:t>トレンド</a:t>
            </a:r>
            <a:endParaRPr kumimoji="1" lang="ja-JP" altLang="en-US" sz="3200" dirty="0">
              <a:solidFill>
                <a:schemeClr val="bg1"/>
              </a:solidFill>
            </a:endParaRPr>
          </a:p>
        </p:txBody>
      </p:sp>
      <p:sp>
        <p:nvSpPr>
          <p:cNvPr id="17" name="テキスト ボックス 16"/>
          <p:cNvSpPr txBox="1"/>
          <p:nvPr/>
        </p:nvSpPr>
        <p:spPr>
          <a:xfrm>
            <a:off x="5715008" y="4058671"/>
            <a:ext cx="2357454" cy="584775"/>
          </a:xfrm>
          <a:prstGeom prst="rect">
            <a:avLst/>
          </a:prstGeom>
          <a:noFill/>
        </p:spPr>
        <p:txBody>
          <a:bodyPr wrap="square" rtlCol="0">
            <a:spAutoFit/>
          </a:bodyPr>
          <a:lstStyle/>
          <a:p>
            <a:r>
              <a:rPr kumimoji="1" lang="en-US" altLang="ja-JP" sz="3200" dirty="0" smtClean="0"/>
              <a:t>      [Fe/H]</a:t>
            </a:r>
            <a:endParaRPr kumimoji="1" lang="ja-JP" altLang="en-US" sz="3200" dirty="0"/>
          </a:p>
        </p:txBody>
      </p:sp>
      <p:sp>
        <p:nvSpPr>
          <p:cNvPr id="18" name="テキスト ボックス 17"/>
          <p:cNvSpPr txBox="1"/>
          <p:nvPr/>
        </p:nvSpPr>
        <p:spPr>
          <a:xfrm>
            <a:off x="594234" y="1214422"/>
            <a:ext cx="763056" cy="461665"/>
          </a:xfrm>
          <a:prstGeom prst="rect">
            <a:avLst/>
          </a:prstGeom>
          <a:noFill/>
        </p:spPr>
        <p:txBody>
          <a:bodyPr wrap="square" rtlCol="0">
            <a:spAutoFit/>
          </a:bodyPr>
          <a:lstStyle/>
          <a:p>
            <a:r>
              <a:rPr lang="en-US" altLang="ja-JP" sz="2400" b="1" dirty="0" smtClean="0">
                <a:solidFill>
                  <a:srgbClr val="FF0000"/>
                </a:solidFill>
              </a:rPr>
              <a:t>HN</a:t>
            </a:r>
            <a:endParaRPr kumimoji="1" lang="ja-JP" altLang="en-US" sz="2400" b="1" dirty="0">
              <a:solidFill>
                <a:srgbClr val="FF0000"/>
              </a:solidFill>
            </a:endParaRPr>
          </a:p>
        </p:txBody>
      </p:sp>
      <p:sp>
        <p:nvSpPr>
          <p:cNvPr id="22" name="テキスト ボックス 21"/>
          <p:cNvSpPr txBox="1"/>
          <p:nvPr/>
        </p:nvSpPr>
        <p:spPr>
          <a:xfrm>
            <a:off x="3071802" y="1109947"/>
            <a:ext cx="763056" cy="461665"/>
          </a:xfrm>
          <a:prstGeom prst="rect">
            <a:avLst/>
          </a:prstGeom>
          <a:noFill/>
        </p:spPr>
        <p:txBody>
          <a:bodyPr wrap="square" rtlCol="0">
            <a:spAutoFit/>
          </a:bodyPr>
          <a:lstStyle/>
          <a:p>
            <a:r>
              <a:rPr lang="en-US" altLang="ja-JP" sz="2400" b="1" dirty="0" smtClean="0">
                <a:solidFill>
                  <a:srgbClr val="FF0000"/>
                </a:solidFill>
              </a:rPr>
              <a:t>HN</a:t>
            </a:r>
            <a:endParaRPr kumimoji="1" lang="ja-JP" altLang="en-US" sz="2400" b="1" dirty="0">
              <a:solidFill>
                <a:srgbClr val="FF0000"/>
              </a:solidFill>
            </a:endParaRPr>
          </a:p>
        </p:txBody>
      </p:sp>
      <p:sp>
        <p:nvSpPr>
          <p:cNvPr id="23" name="Oval 3"/>
          <p:cNvSpPr>
            <a:spLocks noChangeArrowheads="1"/>
          </p:cNvSpPr>
          <p:nvPr/>
        </p:nvSpPr>
        <p:spPr bwMode="auto">
          <a:xfrm>
            <a:off x="857224" y="3857628"/>
            <a:ext cx="2428892" cy="2357454"/>
          </a:xfrm>
          <a:prstGeom prst="ellipse">
            <a:avLst/>
          </a:prstGeom>
          <a:noFill/>
          <a:ln w="9525">
            <a:solidFill>
              <a:schemeClr val="bg1"/>
            </a:solidFill>
            <a:round/>
            <a:headEnd/>
            <a:tailEnd/>
          </a:ln>
          <a:effectLst/>
        </p:spPr>
        <p:txBody>
          <a:bodyPr wrap="none" anchor="ctr"/>
          <a:lstStyle/>
          <a:p>
            <a:endParaRPr lang="ja-JP" altLang="en-US" dirty="0">
              <a:solidFill>
                <a:schemeClr val="bg1"/>
              </a:solidFill>
            </a:endParaRPr>
          </a:p>
        </p:txBody>
      </p:sp>
      <p:sp>
        <p:nvSpPr>
          <p:cNvPr id="24" name="Oval 8"/>
          <p:cNvSpPr>
            <a:spLocks noChangeArrowheads="1"/>
          </p:cNvSpPr>
          <p:nvPr/>
        </p:nvSpPr>
        <p:spPr bwMode="auto">
          <a:xfrm>
            <a:off x="1857356" y="4853342"/>
            <a:ext cx="372554" cy="361608"/>
          </a:xfrm>
          <a:prstGeom prst="ellipse">
            <a:avLst/>
          </a:prstGeom>
          <a:noFill/>
          <a:ln w="9525">
            <a:solidFill>
              <a:schemeClr val="bg1"/>
            </a:solidFill>
            <a:round/>
            <a:headEnd/>
            <a:tailEnd/>
          </a:ln>
          <a:effectLst/>
        </p:spPr>
        <p:txBody>
          <a:bodyPr wrap="none" anchor="ctr"/>
          <a:lstStyle/>
          <a:p>
            <a:endParaRPr lang="ja-JP" altLang="en-US" dirty="0">
              <a:solidFill>
                <a:schemeClr val="bg1"/>
              </a:solidFill>
            </a:endParaRPr>
          </a:p>
        </p:txBody>
      </p:sp>
      <p:sp>
        <p:nvSpPr>
          <p:cNvPr id="25" name="Oval 11"/>
          <p:cNvSpPr>
            <a:spLocks noChangeArrowheads="1"/>
          </p:cNvSpPr>
          <p:nvPr/>
        </p:nvSpPr>
        <p:spPr bwMode="auto">
          <a:xfrm>
            <a:off x="1357290" y="4286256"/>
            <a:ext cx="1428760" cy="1357322"/>
          </a:xfrm>
          <a:prstGeom prst="ellipse">
            <a:avLst/>
          </a:prstGeom>
          <a:noFill/>
          <a:ln w="9525">
            <a:solidFill>
              <a:schemeClr val="bg1"/>
            </a:solidFill>
            <a:round/>
            <a:headEnd/>
            <a:tailEnd/>
          </a:ln>
          <a:effectLst/>
        </p:spPr>
        <p:txBody>
          <a:bodyPr wrap="none" anchor="ctr"/>
          <a:lstStyle/>
          <a:p>
            <a:pPr algn="ctr" eaLnBrk="1" hangingPunct="1"/>
            <a:endParaRPr lang="ja-JP" altLang="ja-JP" dirty="0">
              <a:solidFill>
                <a:schemeClr val="bg1"/>
              </a:solidFill>
            </a:endParaRPr>
          </a:p>
        </p:txBody>
      </p:sp>
      <p:sp>
        <p:nvSpPr>
          <p:cNvPr id="26" name="Oval 15"/>
          <p:cNvSpPr>
            <a:spLocks noChangeArrowheads="1"/>
          </p:cNvSpPr>
          <p:nvPr/>
        </p:nvSpPr>
        <p:spPr bwMode="auto">
          <a:xfrm>
            <a:off x="357158" y="3357562"/>
            <a:ext cx="3357586" cy="3427057"/>
          </a:xfrm>
          <a:prstGeom prst="ellipse">
            <a:avLst/>
          </a:prstGeom>
          <a:noFill/>
          <a:ln w="9525">
            <a:solidFill>
              <a:schemeClr val="bg1"/>
            </a:solidFill>
            <a:round/>
            <a:headEnd/>
            <a:tailEnd/>
          </a:ln>
          <a:effectLst/>
        </p:spPr>
        <p:txBody>
          <a:bodyPr wrap="none" anchor="ctr"/>
          <a:lstStyle/>
          <a:p>
            <a:endParaRPr lang="ja-JP" altLang="en-US" dirty="0">
              <a:solidFill>
                <a:schemeClr val="bg1"/>
              </a:solidFill>
            </a:endParaRPr>
          </a:p>
        </p:txBody>
      </p:sp>
      <p:sp>
        <p:nvSpPr>
          <p:cNvPr id="27" name="Text Box 16"/>
          <p:cNvSpPr txBox="1">
            <a:spLocks noChangeArrowheads="1"/>
          </p:cNvSpPr>
          <p:nvPr/>
        </p:nvSpPr>
        <p:spPr bwMode="auto">
          <a:xfrm>
            <a:off x="1829445" y="6191928"/>
            <a:ext cx="813729" cy="523220"/>
          </a:xfrm>
          <a:prstGeom prst="rect">
            <a:avLst/>
          </a:prstGeom>
          <a:noFill/>
          <a:ln w="9525">
            <a:noFill/>
            <a:miter lim="800000"/>
            <a:headEnd/>
            <a:tailEnd/>
          </a:ln>
          <a:effectLst/>
        </p:spPr>
        <p:txBody>
          <a:bodyPr wrap="square">
            <a:spAutoFit/>
          </a:bodyPr>
          <a:lstStyle/>
          <a:p>
            <a:pPr eaLnBrk="1" hangingPunct="1"/>
            <a:r>
              <a:rPr lang="en-US" altLang="ja-JP" sz="2800" dirty="0">
                <a:solidFill>
                  <a:schemeClr val="bg1"/>
                </a:solidFill>
              </a:rPr>
              <a:t>He</a:t>
            </a:r>
          </a:p>
        </p:txBody>
      </p:sp>
      <p:sp>
        <p:nvSpPr>
          <p:cNvPr id="28" name="テキスト ボックス 27"/>
          <p:cNvSpPr txBox="1"/>
          <p:nvPr/>
        </p:nvSpPr>
        <p:spPr>
          <a:xfrm>
            <a:off x="1857356" y="4845618"/>
            <a:ext cx="1000132" cy="369332"/>
          </a:xfrm>
          <a:prstGeom prst="rect">
            <a:avLst/>
          </a:prstGeom>
          <a:noFill/>
        </p:spPr>
        <p:txBody>
          <a:bodyPr wrap="square" rtlCol="0">
            <a:spAutoFit/>
          </a:bodyPr>
          <a:lstStyle/>
          <a:p>
            <a:r>
              <a:rPr kumimoji="1" lang="ja-JP" altLang="en-US" dirty="0" smtClean="0">
                <a:solidFill>
                  <a:schemeClr val="bg1"/>
                </a:solidFill>
              </a:rPr>
              <a:t>Ｆｅ</a:t>
            </a:r>
            <a:endParaRPr kumimoji="1" lang="ja-JP" altLang="en-US" dirty="0">
              <a:solidFill>
                <a:schemeClr val="bg1"/>
              </a:solidFill>
            </a:endParaRPr>
          </a:p>
        </p:txBody>
      </p:sp>
      <p:sp>
        <p:nvSpPr>
          <p:cNvPr id="32" name="テキスト ボックス 31"/>
          <p:cNvSpPr txBox="1"/>
          <p:nvPr/>
        </p:nvSpPr>
        <p:spPr>
          <a:xfrm>
            <a:off x="1785918" y="5214950"/>
            <a:ext cx="571504" cy="523220"/>
          </a:xfrm>
          <a:prstGeom prst="rect">
            <a:avLst/>
          </a:prstGeom>
          <a:noFill/>
        </p:spPr>
        <p:txBody>
          <a:bodyPr wrap="square" rtlCol="0">
            <a:spAutoFit/>
          </a:bodyPr>
          <a:lstStyle/>
          <a:p>
            <a:r>
              <a:rPr kumimoji="1" lang="ja-JP" altLang="en-US" sz="2800" dirty="0" smtClean="0">
                <a:solidFill>
                  <a:schemeClr val="bg1"/>
                </a:solidFill>
              </a:rPr>
              <a:t>Ｓｉ</a:t>
            </a:r>
            <a:endParaRPr kumimoji="1" lang="ja-JP" altLang="en-US" sz="2800" dirty="0">
              <a:solidFill>
                <a:schemeClr val="bg1"/>
              </a:solidFill>
            </a:endParaRPr>
          </a:p>
        </p:txBody>
      </p:sp>
      <p:sp>
        <p:nvSpPr>
          <p:cNvPr id="33" name="テキスト ボックス 32"/>
          <p:cNvSpPr txBox="1"/>
          <p:nvPr/>
        </p:nvSpPr>
        <p:spPr>
          <a:xfrm>
            <a:off x="1714479" y="5691862"/>
            <a:ext cx="857257" cy="523220"/>
          </a:xfrm>
          <a:prstGeom prst="rect">
            <a:avLst/>
          </a:prstGeom>
          <a:noFill/>
        </p:spPr>
        <p:txBody>
          <a:bodyPr wrap="square" rtlCol="0">
            <a:spAutoFit/>
          </a:bodyPr>
          <a:lstStyle/>
          <a:p>
            <a:r>
              <a:rPr kumimoji="1" lang="en-US" altLang="ja-JP" sz="2800" dirty="0" smtClean="0">
                <a:solidFill>
                  <a:schemeClr val="bg1"/>
                </a:solidFill>
              </a:rPr>
              <a:t>C+O</a:t>
            </a:r>
            <a:endParaRPr kumimoji="1" lang="ja-JP" altLang="en-US" sz="2800" dirty="0">
              <a:solidFill>
                <a:schemeClr val="bg1"/>
              </a:solidFill>
            </a:endParaRPr>
          </a:p>
        </p:txBody>
      </p:sp>
      <p:cxnSp>
        <p:nvCxnSpPr>
          <p:cNvPr id="48" name="直線コネクタ 47"/>
          <p:cNvCxnSpPr/>
          <p:nvPr/>
        </p:nvCxnSpPr>
        <p:spPr>
          <a:xfrm rot="16200000" flipH="1">
            <a:off x="1142976" y="3929066"/>
            <a:ext cx="1143008" cy="71438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49" name="直線コネクタ 48"/>
          <p:cNvCxnSpPr/>
          <p:nvPr/>
        </p:nvCxnSpPr>
        <p:spPr>
          <a:xfrm rot="5400000">
            <a:off x="1714480" y="4000504"/>
            <a:ext cx="1214446" cy="500066"/>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50" name="円弧 49"/>
          <p:cNvSpPr/>
          <p:nvPr/>
        </p:nvSpPr>
        <p:spPr>
          <a:xfrm flipH="1">
            <a:off x="1500166" y="3786190"/>
            <a:ext cx="1071570" cy="428628"/>
          </a:xfrm>
          <a:prstGeom prst="arc">
            <a:avLst>
              <a:gd name="adj1" fmla="val 11744945"/>
              <a:gd name="adj2" fmla="val 21112674"/>
            </a:avLst>
          </a:prstGeom>
          <a:ln w="41275">
            <a:solidFill>
              <a:schemeClr val="accent6">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p>
        </p:txBody>
      </p:sp>
      <p:sp>
        <p:nvSpPr>
          <p:cNvPr id="51" name="円弧 50"/>
          <p:cNvSpPr/>
          <p:nvPr/>
        </p:nvSpPr>
        <p:spPr>
          <a:xfrm flipH="1">
            <a:off x="1785918" y="3929066"/>
            <a:ext cx="142876" cy="214314"/>
          </a:xfrm>
          <a:prstGeom prst="arc">
            <a:avLst>
              <a:gd name="adj1" fmla="val 11744945"/>
              <a:gd name="adj2" fmla="val 21112674"/>
            </a:avLst>
          </a:prstGeom>
          <a:ln w="41275">
            <a:solidFill>
              <a:schemeClr val="accent6">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p>
        </p:txBody>
      </p:sp>
      <p:sp>
        <p:nvSpPr>
          <p:cNvPr id="52" name="円弧 51"/>
          <p:cNvSpPr/>
          <p:nvPr/>
        </p:nvSpPr>
        <p:spPr>
          <a:xfrm flipH="1">
            <a:off x="2071670" y="3929066"/>
            <a:ext cx="142876" cy="214314"/>
          </a:xfrm>
          <a:prstGeom prst="arc">
            <a:avLst>
              <a:gd name="adj1" fmla="val 11744945"/>
              <a:gd name="adj2" fmla="val 21112674"/>
            </a:avLst>
          </a:prstGeom>
          <a:ln w="41275">
            <a:solidFill>
              <a:schemeClr val="accent6">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p>
        </p:txBody>
      </p:sp>
      <p:sp>
        <p:nvSpPr>
          <p:cNvPr id="53" name="円弧 52"/>
          <p:cNvSpPr/>
          <p:nvPr/>
        </p:nvSpPr>
        <p:spPr>
          <a:xfrm flipH="1">
            <a:off x="1928794" y="4081466"/>
            <a:ext cx="142876" cy="214314"/>
          </a:xfrm>
          <a:prstGeom prst="arc">
            <a:avLst>
              <a:gd name="adj1" fmla="val 11744945"/>
              <a:gd name="adj2" fmla="val 21112674"/>
            </a:avLst>
          </a:prstGeom>
          <a:ln w="41275">
            <a:solidFill>
              <a:schemeClr val="accent6">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p>
        </p:txBody>
      </p:sp>
      <p:sp>
        <p:nvSpPr>
          <p:cNvPr id="54" name="円弧 53"/>
          <p:cNvSpPr/>
          <p:nvPr/>
        </p:nvSpPr>
        <p:spPr>
          <a:xfrm flipH="1">
            <a:off x="1857356" y="4214818"/>
            <a:ext cx="142876" cy="214314"/>
          </a:xfrm>
          <a:prstGeom prst="arc">
            <a:avLst>
              <a:gd name="adj1" fmla="val 11744945"/>
              <a:gd name="adj2" fmla="val 21112674"/>
            </a:avLst>
          </a:prstGeom>
          <a:ln w="41275">
            <a:solidFill>
              <a:schemeClr val="accent6">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p>
        </p:txBody>
      </p:sp>
      <p:sp>
        <p:nvSpPr>
          <p:cNvPr id="55" name="円弧 54"/>
          <p:cNvSpPr/>
          <p:nvPr/>
        </p:nvSpPr>
        <p:spPr>
          <a:xfrm flipH="1">
            <a:off x="2071670" y="4214818"/>
            <a:ext cx="142876" cy="214314"/>
          </a:xfrm>
          <a:prstGeom prst="arc">
            <a:avLst>
              <a:gd name="adj1" fmla="val 11744945"/>
              <a:gd name="adj2" fmla="val 21112674"/>
            </a:avLst>
          </a:prstGeom>
          <a:ln w="41275">
            <a:solidFill>
              <a:schemeClr val="accent6">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p>
        </p:txBody>
      </p:sp>
      <p:sp>
        <p:nvSpPr>
          <p:cNvPr id="56" name="円弧 55"/>
          <p:cNvSpPr/>
          <p:nvPr/>
        </p:nvSpPr>
        <p:spPr>
          <a:xfrm flipH="1">
            <a:off x="2000232" y="4429132"/>
            <a:ext cx="142876" cy="214314"/>
          </a:xfrm>
          <a:prstGeom prst="arc">
            <a:avLst>
              <a:gd name="adj1" fmla="val 11744945"/>
              <a:gd name="adj2" fmla="val 21112674"/>
            </a:avLst>
          </a:prstGeom>
          <a:ln w="41275">
            <a:solidFill>
              <a:schemeClr val="accent6">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p>
        </p:txBody>
      </p:sp>
      <p:sp>
        <p:nvSpPr>
          <p:cNvPr id="57" name="上矢印 56"/>
          <p:cNvSpPr/>
          <p:nvPr/>
        </p:nvSpPr>
        <p:spPr>
          <a:xfrm>
            <a:off x="1857356" y="3429000"/>
            <a:ext cx="214314" cy="285752"/>
          </a:xfrm>
          <a:prstGeom prst="upArrow">
            <a:avLst/>
          </a:prstGeom>
          <a:no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58" name="テキスト ボックス 57"/>
          <p:cNvSpPr txBox="1"/>
          <p:nvPr/>
        </p:nvSpPr>
        <p:spPr>
          <a:xfrm>
            <a:off x="1571604" y="3071810"/>
            <a:ext cx="1143008" cy="461665"/>
          </a:xfrm>
          <a:prstGeom prst="rect">
            <a:avLst/>
          </a:prstGeom>
          <a:noFill/>
        </p:spPr>
        <p:txBody>
          <a:bodyPr wrap="square" rtlCol="0">
            <a:spAutoFit/>
          </a:bodyPr>
          <a:lstStyle/>
          <a:p>
            <a:r>
              <a:rPr kumimoji="1" lang="en-US" altLang="ja-JP" sz="2400" dirty="0" smtClean="0">
                <a:solidFill>
                  <a:schemeClr val="accent6">
                    <a:lumMod val="75000"/>
                  </a:schemeClr>
                </a:solidFill>
              </a:rPr>
              <a:t>shock</a:t>
            </a:r>
            <a:endParaRPr kumimoji="1" lang="ja-JP" altLang="en-US" sz="2400" dirty="0">
              <a:solidFill>
                <a:schemeClr val="accent6">
                  <a:lumMod val="75000"/>
                </a:schemeClr>
              </a:solidFill>
            </a:endParaRPr>
          </a:p>
        </p:txBody>
      </p:sp>
      <p:sp>
        <p:nvSpPr>
          <p:cNvPr id="59" name="テキスト ボックス 58"/>
          <p:cNvSpPr txBox="1"/>
          <p:nvPr/>
        </p:nvSpPr>
        <p:spPr>
          <a:xfrm>
            <a:off x="2143108" y="4714884"/>
            <a:ext cx="1357322" cy="461665"/>
          </a:xfrm>
          <a:prstGeom prst="rect">
            <a:avLst/>
          </a:prstGeom>
          <a:noFill/>
        </p:spPr>
        <p:txBody>
          <a:bodyPr wrap="square" rtlCol="0">
            <a:spAutoFit/>
          </a:bodyPr>
          <a:lstStyle/>
          <a:p>
            <a:r>
              <a:rPr lang="en-US" altLang="ja-JP" sz="2400" dirty="0" smtClean="0">
                <a:solidFill>
                  <a:srgbClr val="FFFF00"/>
                </a:solidFill>
              </a:rPr>
              <a:t>Fe,Zn,Co</a:t>
            </a:r>
            <a:endParaRPr kumimoji="1" lang="ja-JP" altLang="en-US" sz="2400" dirty="0">
              <a:solidFill>
                <a:srgbClr val="FFFF00"/>
              </a:solidFill>
            </a:endParaRPr>
          </a:p>
        </p:txBody>
      </p:sp>
      <p:sp>
        <p:nvSpPr>
          <p:cNvPr id="60" name="テキスト ボックス 59"/>
          <p:cNvSpPr txBox="1"/>
          <p:nvPr/>
        </p:nvSpPr>
        <p:spPr>
          <a:xfrm>
            <a:off x="2285984" y="4357694"/>
            <a:ext cx="1357322" cy="461665"/>
          </a:xfrm>
          <a:prstGeom prst="rect">
            <a:avLst/>
          </a:prstGeom>
          <a:noFill/>
        </p:spPr>
        <p:txBody>
          <a:bodyPr wrap="square" rtlCol="0">
            <a:spAutoFit/>
          </a:bodyPr>
          <a:lstStyle/>
          <a:p>
            <a:r>
              <a:rPr lang="en-US" altLang="ja-JP" sz="2400" dirty="0" smtClean="0">
                <a:solidFill>
                  <a:srgbClr val="FFFF00"/>
                </a:solidFill>
              </a:rPr>
              <a:t>Fe,Cr,Mn</a:t>
            </a:r>
            <a:endParaRPr kumimoji="1" lang="ja-JP" altLang="en-US" sz="2400" dirty="0">
              <a:solidFill>
                <a:srgbClr val="FFFF00"/>
              </a:solidFill>
            </a:endParaRPr>
          </a:p>
        </p:txBody>
      </p:sp>
      <p:sp>
        <p:nvSpPr>
          <p:cNvPr id="62" name="テキスト ボックス 61"/>
          <p:cNvSpPr txBox="1"/>
          <p:nvPr/>
        </p:nvSpPr>
        <p:spPr>
          <a:xfrm>
            <a:off x="2571736" y="4110343"/>
            <a:ext cx="1357322" cy="461665"/>
          </a:xfrm>
          <a:prstGeom prst="rect">
            <a:avLst/>
          </a:prstGeom>
          <a:noFill/>
          <a:ln>
            <a:noFill/>
          </a:ln>
        </p:spPr>
        <p:txBody>
          <a:bodyPr wrap="square" rtlCol="0">
            <a:spAutoFit/>
          </a:bodyPr>
          <a:lstStyle/>
          <a:p>
            <a:r>
              <a:rPr lang="en-US" altLang="ja-JP" sz="2400" dirty="0" smtClean="0">
                <a:solidFill>
                  <a:srgbClr val="FFFF00"/>
                </a:solidFill>
              </a:rPr>
              <a:t>Si</a:t>
            </a:r>
            <a:endParaRPr kumimoji="1" lang="ja-JP" altLang="en-US" sz="2400" dirty="0">
              <a:solidFill>
                <a:srgbClr val="FFFF00"/>
              </a:solidFill>
            </a:endParaRPr>
          </a:p>
        </p:txBody>
      </p:sp>
      <p:sp>
        <p:nvSpPr>
          <p:cNvPr id="63" name="正方形/長方形 62"/>
          <p:cNvSpPr/>
          <p:nvPr/>
        </p:nvSpPr>
        <p:spPr>
          <a:xfrm>
            <a:off x="1214414" y="2928934"/>
            <a:ext cx="1000132" cy="28575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64" name="テキスト ボックス 63"/>
          <p:cNvSpPr txBox="1"/>
          <p:nvPr/>
        </p:nvSpPr>
        <p:spPr>
          <a:xfrm>
            <a:off x="1285852" y="2824459"/>
            <a:ext cx="1214446" cy="461665"/>
          </a:xfrm>
          <a:prstGeom prst="rect">
            <a:avLst/>
          </a:prstGeom>
          <a:noFill/>
        </p:spPr>
        <p:txBody>
          <a:bodyPr wrap="square" rtlCol="0">
            <a:spAutoFit/>
          </a:bodyPr>
          <a:lstStyle/>
          <a:p>
            <a:r>
              <a:rPr kumimoji="1" lang="en-US" altLang="ja-JP" sz="2400" dirty="0" smtClean="0"/>
              <a:t>[Fe/H]</a:t>
            </a:r>
            <a:endParaRPr kumimoji="1" lang="ja-JP" altLang="en-US" sz="2400" dirty="0"/>
          </a:p>
        </p:txBody>
      </p:sp>
      <p:sp>
        <p:nvSpPr>
          <p:cNvPr id="65" name="正方形/長方形 64"/>
          <p:cNvSpPr/>
          <p:nvPr/>
        </p:nvSpPr>
        <p:spPr>
          <a:xfrm>
            <a:off x="142844" y="1357298"/>
            <a:ext cx="357158" cy="114300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dirty="0"/>
          </a:p>
        </p:txBody>
      </p:sp>
      <p:sp>
        <p:nvSpPr>
          <p:cNvPr id="66" name="テキスト ボックス 65"/>
          <p:cNvSpPr txBox="1"/>
          <p:nvPr/>
        </p:nvSpPr>
        <p:spPr>
          <a:xfrm rot="16200000">
            <a:off x="-340687" y="1697954"/>
            <a:ext cx="1285852" cy="461665"/>
          </a:xfrm>
          <a:prstGeom prst="rect">
            <a:avLst/>
          </a:prstGeom>
          <a:noFill/>
        </p:spPr>
        <p:txBody>
          <a:bodyPr wrap="square" rtlCol="0">
            <a:spAutoFit/>
          </a:bodyPr>
          <a:lstStyle/>
          <a:p>
            <a:r>
              <a:rPr kumimoji="1" lang="en-US" altLang="ja-JP" sz="2400" dirty="0" smtClean="0"/>
              <a:t>[Zn/Fe]</a:t>
            </a:r>
            <a:endParaRPr kumimoji="1" lang="ja-JP" altLang="en-US" sz="2400" dirty="0"/>
          </a:p>
        </p:txBody>
      </p:sp>
      <p:sp>
        <p:nvSpPr>
          <p:cNvPr id="67" name="正方形/長方形 66"/>
          <p:cNvSpPr/>
          <p:nvPr/>
        </p:nvSpPr>
        <p:spPr>
          <a:xfrm>
            <a:off x="2643174" y="1357298"/>
            <a:ext cx="357158" cy="114300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dirty="0"/>
          </a:p>
        </p:txBody>
      </p:sp>
      <p:sp>
        <p:nvSpPr>
          <p:cNvPr id="68" name="テキスト ボックス 67"/>
          <p:cNvSpPr txBox="1"/>
          <p:nvPr/>
        </p:nvSpPr>
        <p:spPr>
          <a:xfrm rot="16200000">
            <a:off x="2198043" y="1697954"/>
            <a:ext cx="1285852" cy="461665"/>
          </a:xfrm>
          <a:prstGeom prst="rect">
            <a:avLst/>
          </a:prstGeom>
          <a:noFill/>
        </p:spPr>
        <p:txBody>
          <a:bodyPr wrap="square" rtlCol="0">
            <a:spAutoFit/>
          </a:bodyPr>
          <a:lstStyle/>
          <a:p>
            <a:r>
              <a:rPr kumimoji="1" lang="en-US" altLang="ja-JP" sz="2400" dirty="0" smtClean="0"/>
              <a:t>[Co/Fe]</a:t>
            </a:r>
            <a:endParaRPr kumimoji="1" lang="ja-JP" altLang="en-US" sz="2400" dirty="0"/>
          </a:p>
        </p:txBody>
      </p:sp>
      <p:sp>
        <p:nvSpPr>
          <p:cNvPr id="70" name="正方形/長方形 69"/>
          <p:cNvSpPr/>
          <p:nvPr/>
        </p:nvSpPr>
        <p:spPr>
          <a:xfrm>
            <a:off x="3643306" y="2928934"/>
            <a:ext cx="1000132" cy="28575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71" name="テキスト ボックス 70"/>
          <p:cNvSpPr txBox="1"/>
          <p:nvPr/>
        </p:nvSpPr>
        <p:spPr>
          <a:xfrm>
            <a:off x="3714744" y="2786058"/>
            <a:ext cx="1214446" cy="461665"/>
          </a:xfrm>
          <a:prstGeom prst="rect">
            <a:avLst/>
          </a:prstGeom>
          <a:noFill/>
        </p:spPr>
        <p:txBody>
          <a:bodyPr wrap="square" rtlCol="0">
            <a:spAutoFit/>
          </a:bodyPr>
          <a:lstStyle/>
          <a:p>
            <a:r>
              <a:rPr kumimoji="1" lang="en-US" altLang="ja-JP" sz="2400" dirty="0" smtClean="0"/>
              <a:t>[Fe/H]</a:t>
            </a:r>
            <a:endParaRPr kumimoji="1" lang="ja-JP" altLang="en-US" sz="2400" dirty="0"/>
          </a:p>
        </p:txBody>
      </p:sp>
      <p:sp>
        <p:nvSpPr>
          <p:cNvPr id="73" name="テキスト ボックス 72"/>
          <p:cNvSpPr txBox="1"/>
          <p:nvPr/>
        </p:nvSpPr>
        <p:spPr>
          <a:xfrm>
            <a:off x="928662" y="1785926"/>
            <a:ext cx="928694" cy="461665"/>
          </a:xfrm>
          <a:prstGeom prst="rect">
            <a:avLst/>
          </a:prstGeom>
          <a:noFill/>
        </p:spPr>
        <p:txBody>
          <a:bodyPr wrap="square" rtlCol="0">
            <a:spAutoFit/>
          </a:bodyPr>
          <a:lstStyle/>
          <a:p>
            <a:r>
              <a:rPr lang="en-US" altLang="ja-JP" sz="2400" b="1" dirty="0" smtClean="0">
                <a:solidFill>
                  <a:srgbClr val="0070C0"/>
                </a:solidFill>
              </a:rPr>
              <a:t>SN</a:t>
            </a:r>
            <a:endParaRPr kumimoji="1" lang="ja-JP" altLang="en-US" sz="2400" b="1" dirty="0">
              <a:solidFill>
                <a:srgbClr val="0070C0"/>
              </a:solidFill>
            </a:endParaRPr>
          </a:p>
        </p:txBody>
      </p:sp>
      <p:sp>
        <p:nvSpPr>
          <p:cNvPr id="74" name="テキスト ボックス 73"/>
          <p:cNvSpPr txBox="1"/>
          <p:nvPr/>
        </p:nvSpPr>
        <p:spPr>
          <a:xfrm>
            <a:off x="3428992" y="1500174"/>
            <a:ext cx="928694" cy="461665"/>
          </a:xfrm>
          <a:prstGeom prst="rect">
            <a:avLst/>
          </a:prstGeom>
          <a:noFill/>
        </p:spPr>
        <p:txBody>
          <a:bodyPr wrap="square" rtlCol="0">
            <a:spAutoFit/>
          </a:bodyPr>
          <a:lstStyle/>
          <a:p>
            <a:r>
              <a:rPr lang="en-US" altLang="ja-JP" sz="2400" b="1" dirty="0" smtClean="0">
                <a:solidFill>
                  <a:srgbClr val="0070C0"/>
                </a:solidFill>
              </a:rPr>
              <a:t>SN</a:t>
            </a:r>
            <a:endParaRPr kumimoji="1" lang="ja-JP" altLang="en-US" sz="2400" b="1" dirty="0">
              <a:solidFill>
                <a:srgbClr val="0070C0"/>
              </a:solidFill>
            </a:endParaRPr>
          </a:p>
        </p:txBody>
      </p:sp>
      <p:sp>
        <p:nvSpPr>
          <p:cNvPr id="75" name="円/楕円 74"/>
          <p:cNvSpPr/>
          <p:nvPr/>
        </p:nvSpPr>
        <p:spPr>
          <a:xfrm>
            <a:off x="1142976" y="1428736"/>
            <a:ext cx="142876" cy="142876"/>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76" name="円/楕円 75"/>
          <p:cNvSpPr/>
          <p:nvPr/>
        </p:nvSpPr>
        <p:spPr>
          <a:xfrm>
            <a:off x="3643306" y="1285860"/>
            <a:ext cx="142876" cy="142876"/>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77" name="円/楕円 76"/>
          <p:cNvSpPr/>
          <p:nvPr/>
        </p:nvSpPr>
        <p:spPr>
          <a:xfrm>
            <a:off x="1428728" y="1928802"/>
            <a:ext cx="142876" cy="142876"/>
          </a:xfrm>
          <a:prstGeom prst="ellipse">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rgbClr val="0070C0"/>
              </a:solidFill>
            </a:endParaRPr>
          </a:p>
        </p:txBody>
      </p:sp>
      <p:sp>
        <p:nvSpPr>
          <p:cNvPr id="78" name="円/楕円 77"/>
          <p:cNvSpPr/>
          <p:nvPr/>
        </p:nvSpPr>
        <p:spPr>
          <a:xfrm>
            <a:off x="3929058" y="1643050"/>
            <a:ext cx="142876" cy="142876"/>
          </a:xfrm>
          <a:prstGeom prst="ellipse">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rgbClr val="0070C0"/>
              </a:solidFill>
            </a:endParaRPr>
          </a:p>
        </p:txBody>
      </p:sp>
      <p:sp>
        <p:nvSpPr>
          <p:cNvPr id="79" name="テキスト ボックス 78"/>
          <p:cNvSpPr txBox="1"/>
          <p:nvPr/>
        </p:nvSpPr>
        <p:spPr>
          <a:xfrm>
            <a:off x="5786446" y="2571744"/>
            <a:ext cx="3929090" cy="3970318"/>
          </a:xfrm>
          <a:prstGeom prst="rect">
            <a:avLst/>
          </a:prstGeom>
          <a:noFill/>
        </p:spPr>
        <p:txBody>
          <a:bodyPr wrap="square" rtlCol="0">
            <a:spAutoFit/>
          </a:bodyPr>
          <a:lstStyle/>
          <a:p>
            <a:r>
              <a:rPr lang="en-US" altLang="ja-JP" sz="3600" dirty="0" smtClean="0">
                <a:solidFill>
                  <a:schemeClr val="bg1"/>
                </a:solidFill>
              </a:rPr>
              <a:t>EMP</a:t>
            </a:r>
            <a:r>
              <a:rPr lang="ja-JP" altLang="en-US" sz="3600" dirty="0" smtClean="0">
                <a:solidFill>
                  <a:schemeClr val="bg1"/>
                </a:solidFill>
              </a:rPr>
              <a:t>に見られる</a:t>
            </a:r>
            <a:endParaRPr lang="en-US" altLang="ja-JP" sz="3600" dirty="0" smtClean="0">
              <a:solidFill>
                <a:schemeClr val="bg1"/>
              </a:solidFill>
            </a:endParaRPr>
          </a:p>
          <a:p>
            <a:r>
              <a:rPr lang="ja-JP" altLang="en-US" sz="3600" dirty="0" smtClean="0">
                <a:solidFill>
                  <a:schemeClr val="bg1"/>
                </a:solidFill>
              </a:rPr>
              <a:t>高い</a:t>
            </a:r>
            <a:r>
              <a:rPr lang="en-US" altLang="ja-JP" sz="3600" dirty="0" smtClean="0">
                <a:solidFill>
                  <a:schemeClr val="bg1"/>
                </a:solidFill>
              </a:rPr>
              <a:t>Zn, Co</a:t>
            </a:r>
            <a:r>
              <a:rPr lang="ja-JP" altLang="en-US" sz="3600" dirty="0" smtClean="0">
                <a:solidFill>
                  <a:schemeClr val="bg1"/>
                </a:solidFill>
              </a:rPr>
              <a:t>値は</a:t>
            </a:r>
            <a:endParaRPr lang="en-US" altLang="ja-JP" sz="3600" dirty="0" smtClean="0">
              <a:solidFill>
                <a:schemeClr val="bg1"/>
              </a:solidFill>
            </a:endParaRPr>
          </a:p>
          <a:p>
            <a:r>
              <a:rPr lang="en-US" altLang="ja-JP" sz="3600" dirty="0" smtClean="0">
                <a:solidFill>
                  <a:schemeClr val="bg1"/>
                </a:solidFill>
              </a:rPr>
              <a:t>HN</a:t>
            </a:r>
            <a:r>
              <a:rPr lang="ja-JP" altLang="en-US" sz="3600" dirty="0" smtClean="0">
                <a:solidFill>
                  <a:schemeClr val="bg1"/>
                </a:solidFill>
              </a:rPr>
              <a:t>で再現可能</a:t>
            </a:r>
            <a:r>
              <a:rPr lang="en-US" altLang="ja-JP" sz="3600" dirty="0" smtClean="0">
                <a:solidFill>
                  <a:schemeClr val="bg1"/>
                </a:solidFill>
              </a:rPr>
              <a:t>!</a:t>
            </a:r>
          </a:p>
          <a:p>
            <a:endParaRPr lang="en-US" altLang="ja-JP" sz="3600" dirty="0" smtClean="0">
              <a:solidFill>
                <a:schemeClr val="bg1"/>
              </a:solidFill>
            </a:endParaRPr>
          </a:p>
          <a:p>
            <a:endParaRPr lang="en-US" altLang="ja-JP" sz="3600" dirty="0" smtClean="0">
              <a:solidFill>
                <a:schemeClr val="bg1"/>
              </a:solidFill>
            </a:endParaRPr>
          </a:p>
          <a:p>
            <a:r>
              <a:rPr lang="en-US" altLang="ja-JP" sz="3600" dirty="0" smtClean="0">
                <a:solidFill>
                  <a:schemeClr val="bg1"/>
                </a:solidFill>
              </a:rPr>
              <a:t>EMP</a:t>
            </a:r>
            <a:r>
              <a:rPr lang="ja-JP" altLang="en-US" sz="3600" dirty="0" smtClean="0">
                <a:solidFill>
                  <a:schemeClr val="bg1"/>
                </a:solidFill>
              </a:rPr>
              <a:t>の起源は</a:t>
            </a:r>
            <a:endParaRPr lang="en-US" altLang="ja-JP" sz="3600" dirty="0" smtClean="0">
              <a:solidFill>
                <a:schemeClr val="bg1"/>
              </a:solidFill>
            </a:endParaRPr>
          </a:p>
          <a:p>
            <a:r>
              <a:rPr lang="en-US" altLang="ja-JP" sz="3600" dirty="0" smtClean="0">
                <a:solidFill>
                  <a:schemeClr val="bg1"/>
                </a:solidFill>
              </a:rPr>
              <a:t>HN?</a:t>
            </a:r>
          </a:p>
        </p:txBody>
      </p:sp>
      <p:sp>
        <p:nvSpPr>
          <p:cNvPr id="80" name="正方形/長方形 79"/>
          <p:cNvSpPr/>
          <p:nvPr/>
        </p:nvSpPr>
        <p:spPr>
          <a:xfrm>
            <a:off x="2571736" y="4786322"/>
            <a:ext cx="785818" cy="357190"/>
          </a:xfrm>
          <a:prstGeom prst="rect">
            <a:avLst/>
          </a:prstGeom>
          <a:solidFill>
            <a:schemeClr val="accent1">
              <a:alpha val="0"/>
            </a:schemeClr>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85" name="右中かっこ 84"/>
          <p:cNvSpPr/>
          <p:nvPr/>
        </p:nvSpPr>
        <p:spPr>
          <a:xfrm>
            <a:off x="3984502" y="4179800"/>
            <a:ext cx="828479" cy="1213044"/>
          </a:xfrm>
          <a:prstGeom prst="rightBrace">
            <a:avLst/>
          </a:prstGeom>
          <a:ln>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p>
        </p:txBody>
      </p:sp>
      <p:sp>
        <p:nvSpPr>
          <p:cNvPr id="86" name="テキスト ボックス 85"/>
          <p:cNvSpPr txBox="1"/>
          <p:nvPr/>
        </p:nvSpPr>
        <p:spPr>
          <a:xfrm>
            <a:off x="5000628" y="4500570"/>
            <a:ext cx="1428760" cy="646331"/>
          </a:xfrm>
          <a:prstGeom prst="rect">
            <a:avLst/>
          </a:prstGeom>
          <a:noFill/>
        </p:spPr>
        <p:txBody>
          <a:bodyPr wrap="square" rtlCol="0">
            <a:spAutoFit/>
          </a:bodyPr>
          <a:lstStyle/>
          <a:p>
            <a:r>
              <a:rPr kumimoji="1" lang="ja-JP" altLang="en-US" dirty="0" smtClean="0">
                <a:solidFill>
                  <a:schemeClr val="bg1"/>
                </a:solidFill>
              </a:rPr>
              <a:t>宇宙空間に</a:t>
            </a:r>
            <a:endParaRPr kumimoji="1" lang="en-US" altLang="ja-JP" dirty="0" smtClean="0">
              <a:solidFill>
                <a:schemeClr val="bg1"/>
              </a:solidFill>
            </a:endParaRPr>
          </a:p>
          <a:p>
            <a:r>
              <a:rPr lang="ja-JP" altLang="en-US" dirty="0" smtClean="0">
                <a:solidFill>
                  <a:schemeClr val="bg1"/>
                </a:solidFill>
              </a:rPr>
              <a:t>放出される</a:t>
            </a:r>
            <a:endParaRPr kumimoji="1" lang="ja-JP" altLang="en-US" dirty="0">
              <a:solidFill>
                <a:schemeClr val="bg1"/>
              </a:solidFill>
            </a:endParaRPr>
          </a:p>
        </p:txBody>
      </p:sp>
      <p:sp>
        <p:nvSpPr>
          <p:cNvPr id="88" name="テキスト ボックス 87"/>
          <p:cNvSpPr txBox="1"/>
          <p:nvPr/>
        </p:nvSpPr>
        <p:spPr>
          <a:xfrm>
            <a:off x="2285984" y="5072074"/>
            <a:ext cx="2071702" cy="523220"/>
          </a:xfrm>
          <a:prstGeom prst="rect">
            <a:avLst/>
          </a:prstGeom>
          <a:noFill/>
        </p:spPr>
        <p:txBody>
          <a:bodyPr wrap="square" rtlCol="0">
            <a:spAutoFit/>
          </a:bodyPr>
          <a:lstStyle/>
          <a:p>
            <a:r>
              <a:rPr kumimoji="1" lang="en-US" altLang="ja-JP" sz="2800" dirty="0" smtClean="0">
                <a:solidFill>
                  <a:schemeClr val="bg1"/>
                </a:solidFill>
              </a:rPr>
              <a:t>Ye</a:t>
            </a:r>
            <a:r>
              <a:rPr kumimoji="1" lang="ja-JP" altLang="en-US" sz="2800" dirty="0" smtClean="0">
                <a:solidFill>
                  <a:schemeClr val="bg1"/>
                </a:solidFill>
              </a:rPr>
              <a:t>～</a:t>
            </a:r>
            <a:r>
              <a:rPr kumimoji="1" lang="en-US" altLang="ja-JP" sz="2800" dirty="0" smtClean="0">
                <a:solidFill>
                  <a:schemeClr val="bg1"/>
                </a:solidFill>
              </a:rPr>
              <a:t>0.5</a:t>
            </a:r>
            <a:endParaRPr kumimoji="1" lang="ja-JP" altLang="en-US" sz="2800" dirty="0">
              <a:solidFill>
                <a:schemeClr val="bg1"/>
              </a:solidFill>
            </a:endParaRPr>
          </a:p>
        </p:txBody>
      </p:sp>
      <p:sp>
        <p:nvSpPr>
          <p:cNvPr id="89" name="テキスト ボックス 88"/>
          <p:cNvSpPr txBox="1"/>
          <p:nvPr/>
        </p:nvSpPr>
        <p:spPr>
          <a:xfrm>
            <a:off x="2500298" y="3286124"/>
            <a:ext cx="3071834" cy="954107"/>
          </a:xfrm>
          <a:prstGeom prst="rect">
            <a:avLst/>
          </a:prstGeom>
          <a:noFill/>
        </p:spPr>
        <p:txBody>
          <a:bodyPr wrap="square" rtlCol="0">
            <a:spAutoFit/>
          </a:bodyPr>
          <a:lstStyle/>
          <a:p>
            <a:r>
              <a:rPr lang="en-US" altLang="ja-JP" sz="2800" dirty="0" smtClean="0">
                <a:solidFill>
                  <a:srgbClr val="FF0000"/>
                </a:solidFill>
              </a:rPr>
              <a:t>s/kb </a:t>
            </a:r>
            <a:r>
              <a:rPr lang="ja-JP" altLang="en-US" sz="2800" dirty="0" smtClean="0">
                <a:solidFill>
                  <a:srgbClr val="FF0000"/>
                </a:solidFill>
              </a:rPr>
              <a:t>～ </a:t>
            </a:r>
            <a:r>
              <a:rPr lang="en-US" altLang="ja-JP" sz="2800" dirty="0" smtClean="0">
                <a:solidFill>
                  <a:srgbClr val="FF0000"/>
                </a:solidFill>
              </a:rPr>
              <a:t>15 </a:t>
            </a:r>
            <a:r>
              <a:rPr lang="ja-JP" altLang="en-US" sz="2800" dirty="0" smtClean="0">
                <a:solidFill>
                  <a:srgbClr val="FF0000"/>
                </a:solidFill>
              </a:rPr>
              <a:t>（</a:t>
            </a:r>
            <a:r>
              <a:rPr lang="en-US" altLang="ja-JP" sz="2800" dirty="0" smtClean="0">
                <a:solidFill>
                  <a:srgbClr val="FF0000"/>
                </a:solidFill>
              </a:rPr>
              <a:t>HN</a:t>
            </a:r>
            <a:r>
              <a:rPr lang="ja-JP" altLang="en-US" sz="2800" dirty="0" smtClean="0">
                <a:solidFill>
                  <a:srgbClr val="FF0000"/>
                </a:solidFill>
              </a:rPr>
              <a:t>）</a:t>
            </a:r>
            <a:endParaRPr lang="en-US" altLang="ja-JP" sz="2800" dirty="0" smtClean="0">
              <a:solidFill>
                <a:srgbClr val="FF0000"/>
              </a:solidFill>
            </a:endParaRPr>
          </a:p>
          <a:p>
            <a:r>
              <a:rPr kumimoji="1" lang="en-US" altLang="ja-JP" sz="2800" dirty="0" smtClean="0">
                <a:solidFill>
                  <a:srgbClr val="0070C0"/>
                </a:solidFill>
              </a:rPr>
              <a:t>s/kb </a:t>
            </a:r>
            <a:r>
              <a:rPr kumimoji="1" lang="ja-JP" altLang="en-US" sz="2800" dirty="0" smtClean="0">
                <a:solidFill>
                  <a:srgbClr val="0070C0"/>
                </a:solidFill>
              </a:rPr>
              <a:t>～　</a:t>
            </a:r>
            <a:r>
              <a:rPr kumimoji="1" lang="en-US" altLang="ja-JP" sz="2800" dirty="0" smtClean="0">
                <a:solidFill>
                  <a:srgbClr val="0070C0"/>
                </a:solidFill>
              </a:rPr>
              <a:t>3 </a:t>
            </a:r>
            <a:r>
              <a:rPr kumimoji="1" lang="ja-JP" altLang="en-US" sz="2800" dirty="0" smtClean="0">
                <a:solidFill>
                  <a:srgbClr val="0070C0"/>
                </a:solidFill>
              </a:rPr>
              <a:t>（</a:t>
            </a:r>
            <a:r>
              <a:rPr kumimoji="1" lang="en-US" altLang="ja-JP" sz="2800" dirty="0" smtClean="0">
                <a:solidFill>
                  <a:srgbClr val="0070C0"/>
                </a:solidFill>
              </a:rPr>
              <a:t>SN</a:t>
            </a:r>
            <a:r>
              <a:rPr kumimoji="1" lang="ja-JP" altLang="en-US" sz="2800" dirty="0" smtClean="0">
                <a:solidFill>
                  <a:srgbClr val="0070C0"/>
                </a:solidFill>
              </a:rPr>
              <a:t>）</a:t>
            </a:r>
            <a:endParaRPr kumimoji="1" lang="ja-JP" altLang="en-US" sz="2800" dirty="0">
              <a:solidFill>
                <a:srgbClr val="0070C0"/>
              </a:solidFill>
            </a:endParaRPr>
          </a:p>
        </p:txBody>
      </p:sp>
      <p:sp>
        <p:nvSpPr>
          <p:cNvPr id="90" name="テキスト ボックス 89"/>
          <p:cNvSpPr txBox="1"/>
          <p:nvPr/>
        </p:nvSpPr>
        <p:spPr>
          <a:xfrm>
            <a:off x="3071802" y="5429264"/>
            <a:ext cx="2143140" cy="369332"/>
          </a:xfrm>
          <a:prstGeom prst="rect">
            <a:avLst/>
          </a:prstGeom>
          <a:noFill/>
        </p:spPr>
        <p:txBody>
          <a:bodyPr wrap="square" rtlCol="0">
            <a:spAutoFit/>
          </a:bodyPr>
          <a:lstStyle/>
          <a:p>
            <a:r>
              <a:rPr lang="ja-JP" altLang="en-US" dirty="0" smtClean="0">
                <a:solidFill>
                  <a:schemeClr val="bg1"/>
                </a:solidFill>
              </a:rPr>
              <a:t>中性子数＝陽子数</a:t>
            </a:r>
            <a:endParaRPr kumimoji="1" lang="ja-JP" altLang="en-US" dirty="0">
              <a:solidFill>
                <a:schemeClr val="bg1"/>
              </a:solidFill>
            </a:endParaRPr>
          </a:p>
        </p:txBody>
      </p:sp>
      <p:sp>
        <p:nvSpPr>
          <p:cNvPr id="94" name="乗算記号 93"/>
          <p:cNvSpPr/>
          <p:nvPr/>
        </p:nvSpPr>
        <p:spPr>
          <a:xfrm>
            <a:off x="1571604" y="4500570"/>
            <a:ext cx="914400" cy="914400"/>
          </a:xfrm>
          <a:prstGeom prst="mathMultiply">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61" name="テキスト ボックス 60"/>
          <p:cNvSpPr txBox="1"/>
          <p:nvPr/>
        </p:nvSpPr>
        <p:spPr>
          <a:xfrm>
            <a:off x="214282" y="4071942"/>
            <a:ext cx="2000264" cy="369332"/>
          </a:xfrm>
          <a:prstGeom prst="rect">
            <a:avLst/>
          </a:prstGeom>
          <a:noFill/>
        </p:spPr>
        <p:txBody>
          <a:bodyPr wrap="square" rtlCol="0">
            <a:spAutoFit/>
          </a:bodyPr>
          <a:lstStyle/>
          <a:p>
            <a:r>
              <a:rPr kumimoji="1" lang="ja-JP" altLang="en-US" dirty="0" smtClean="0">
                <a:solidFill>
                  <a:schemeClr val="bg1"/>
                </a:solidFill>
              </a:rPr>
              <a:t>爆発的元素合成</a:t>
            </a:r>
            <a:endParaRPr kumimoji="1" lang="ja-JP" altLang="en-US" dirty="0">
              <a:solidFill>
                <a:schemeClr val="bg1"/>
              </a:solidFill>
            </a:endParaRPr>
          </a:p>
        </p:txBody>
      </p:sp>
      <p:sp>
        <p:nvSpPr>
          <p:cNvPr id="69" name="テキスト ボックス 68"/>
          <p:cNvSpPr txBox="1"/>
          <p:nvPr/>
        </p:nvSpPr>
        <p:spPr>
          <a:xfrm>
            <a:off x="3428992" y="3131106"/>
            <a:ext cx="2786082" cy="369332"/>
          </a:xfrm>
          <a:prstGeom prst="rect">
            <a:avLst/>
          </a:prstGeom>
          <a:noFill/>
        </p:spPr>
        <p:txBody>
          <a:bodyPr wrap="square" rtlCol="0">
            <a:spAutoFit/>
          </a:bodyPr>
          <a:lstStyle/>
          <a:p>
            <a:r>
              <a:rPr lang="ja-JP" altLang="en-US" dirty="0" smtClean="0">
                <a:solidFill>
                  <a:schemeClr val="bg1"/>
                </a:solidFill>
              </a:rPr>
              <a:t>（</a:t>
            </a:r>
            <a:r>
              <a:rPr lang="en-US" altLang="ja-JP" dirty="0" smtClean="0">
                <a:solidFill>
                  <a:schemeClr val="bg1"/>
                </a:solidFill>
              </a:rPr>
              <a:t>Umeda &amp; Nomoto 2005</a:t>
            </a:r>
            <a:r>
              <a:rPr lang="ja-JP" altLang="en-US" dirty="0" smtClean="0">
                <a:solidFill>
                  <a:schemeClr val="bg1"/>
                </a:solidFill>
              </a:rPr>
              <a:t>）</a:t>
            </a:r>
            <a:endParaRPr kumimoji="1" lang="ja-JP" altLang="en-US"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94"/>
                                        </p:tgtEl>
                                        <p:attrNameLst>
                                          <p:attrName>style.visibility</p:attrName>
                                        </p:attrNameLst>
                                      </p:cBhvr>
                                      <p:to>
                                        <p:strVal val="visible"/>
                                      </p:to>
                                    </p:set>
                                    <p:animEffect transition="in" filter="checkerboard(across)">
                                      <p:cBhvr>
                                        <p:cTn id="7" dur="500"/>
                                        <p:tgtEl>
                                          <p:spTgt spid="94"/>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73"/>
                                        </p:tgtEl>
                                        <p:attrNameLst>
                                          <p:attrName>style.visibility</p:attrName>
                                        </p:attrNameLst>
                                      </p:cBhvr>
                                      <p:to>
                                        <p:strVal val="visible"/>
                                      </p:to>
                                    </p:set>
                                    <p:animEffect transition="in" filter="checkerboard(across)">
                                      <p:cBhvr>
                                        <p:cTn id="12" dur="500"/>
                                        <p:tgtEl>
                                          <p:spTgt spid="73"/>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77"/>
                                        </p:tgtEl>
                                        <p:attrNameLst>
                                          <p:attrName>style.visibility</p:attrName>
                                        </p:attrNameLst>
                                      </p:cBhvr>
                                      <p:to>
                                        <p:strVal val="visible"/>
                                      </p:to>
                                    </p:set>
                                    <p:animEffect transition="in" filter="checkerboard(across)">
                                      <p:cBhvr>
                                        <p:cTn id="17" dur="500"/>
                                        <p:tgtEl>
                                          <p:spTgt spid="77"/>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74"/>
                                        </p:tgtEl>
                                        <p:attrNameLst>
                                          <p:attrName>style.visibility</p:attrName>
                                        </p:attrNameLst>
                                      </p:cBhvr>
                                      <p:to>
                                        <p:strVal val="visible"/>
                                      </p:to>
                                    </p:set>
                                    <p:animEffect transition="in" filter="checkerboard(across)">
                                      <p:cBhvr>
                                        <p:cTn id="22" dur="500"/>
                                        <p:tgtEl>
                                          <p:spTgt spid="74"/>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78"/>
                                        </p:tgtEl>
                                        <p:attrNameLst>
                                          <p:attrName>style.visibility</p:attrName>
                                        </p:attrNameLst>
                                      </p:cBhvr>
                                      <p:to>
                                        <p:strVal val="visible"/>
                                      </p:to>
                                    </p:set>
                                    <p:animEffect transition="in" filter="checkerboard(across)">
                                      <p:cBhvr>
                                        <p:cTn id="27" dur="500"/>
                                        <p:tgtEl>
                                          <p:spTgt spid="78"/>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grpId="0" nodeType="clickEffect">
                                  <p:stCondLst>
                                    <p:cond delay="0"/>
                                  </p:stCondLst>
                                  <p:childTnLst>
                                    <p:set>
                                      <p:cBhvr>
                                        <p:cTn id="31" dur="1" fill="hold">
                                          <p:stCondLst>
                                            <p:cond delay="0"/>
                                          </p:stCondLst>
                                        </p:cTn>
                                        <p:tgtEl>
                                          <p:spTgt spid="18"/>
                                        </p:tgtEl>
                                        <p:attrNameLst>
                                          <p:attrName>style.visibility</p:attrName>
                                        </p:attrNameLst>
                                      </p:cBhvr>
                                      <p:to>
                                        <p:strVal val="visible"/>
                                      </p:to>
                                    </p:set>
                                    <p:animEffect transition="in" filter="checkerboard(across)">
                                      <p:cBhvr>
                                        <p:cTn id="32" dur="500"/>
                                        <p:tgtEl>
                                          <p:spTgt spid="18"/>
                                        </p:tgtEl>
                                      </p:cBhvr>
                                    </p:animEffect>
                                  </p:childTnLst>
                                </p:cTn>
                              </p:par>
                            </p:childTnLst>
                          </p:cTn>
                        </p:par>
                      </p:childTnLst>
                    </p:cTn>
                  </p:par>
                  <p:par>
                    <p:cTn id="33" fill="hold">
                      <p:stCondLst>
                        <p:cond delay="indefinite"/>
                      </p:stCondLst>
                      <p:childTnLst>
                        <p:par>
                          <p:cTn id="34" fill="hold">
                            <p:stCondLst>
                              <p:cond delay="0"/>
                            </p:stCondLst>
                            <p:childTnLst>
                              <p:par>
                                <p:cTn id="35" presetID="5" presetClass="entr" presetSubtype="10" fill="hold" grpId="0" nodeType="clickEffect">
                                  <p:stCondLst>
                                    <p:cond delay="0"/>
                                  </p:stCondLst>
                                  <p:childTnLst>
                                    <p:set>
                                      <p:cBhvr>
                                        <p:cTn id="36" dur="1" fill="hold">
                                          <p:stCondLst>
                                            <p:cond delay="0"/>
                                          </p:stCondLst>
                                        </p:cTn>
                                        <p:tgtEl>
                                          <p:spTgt spid="75"/>
                                        </p:tgtEl>
                                        <p:attrNameLst>
                                          <p:attrName>style.visibility</p:attrName>
                                        </p:attrNameLst>
                                      </p:cBhvr>
                                      <p:to>
                                        <p:strVal val="visible"/>
                                      </p:to>
                                    </p:set>
                                    <p:animEffect transition="in" filter="checkerboard(across)">
                                      <p:cBhvr>
                                        <p:cTn id="37" dur="500"/>
                                        <p:tgtEl>
                                          <p:spTgt spid="75"/>
                                        </p:tgtEl>
                                      </p:cBhvr>
                                    </p:animEffect>
                                  </p:childTnLst>
                                </p:cTn>
                              </p:par>
                            </p:childTnLst>
                          </p:cTn>
                        </p:par>
                      </p:childTnLst>
                    </p:cTn>
                  </p:par>
                  <p:par>
                    <p:cTn id="38" fill="hold">
                      <p:stCondLst>
                        <p:cond delay="indefinite"/>
                      </p:stCondLst>
                      <p:childTnLst>
                        <p:par>
                          <p:cTn id="39" fill="hold">
                            <p:stCondLst>
                              <p:cond delay="0"/>
                            </p:stCondLst>
                            <p:childTnLst>
                              <p:par>
                                <p:cTn id="40" presetID="5" presetClass="entr" presetSubtype="10" fill="hold" grpId="0" nodeType="clickEffect">
                                  <p:stCondLst>
                                    <p:cond delay="0"/>
                                  </p:stCondLst>
                                  <p:childTnLst>
                                    <p:set>
                                      <p:cBhvr>
                                        <p:cTn id="41" dur="1" fill="hold">
                                          <p:stCondLst>
                                            <p:cond delay="0"/>
                                          </p:stCondLst>
                                        </p:cTn>
                                        <p:tgtEl>
                                          <p:spTgt spid="22"/>
                                        </p:tgtEl>
                                        <p:attrNameLst>
                                          <p:attrName>style.visibility</p:attrName>
                                        </p:attrNameLst>
                                      </p:cBhvr>
                                      <p:to>
                                        <p:strVal val="visible"/>
                                      </p:to>
                                    </p:set>
                                    <p:animEffect transition="in" filter="checkerboard(across)">
                                      <p:cBhvr>
                                        <p:cTn id="42" dur="500"/>
                                        <p:tgtEl>
                                          <p:spTgt spid="22"/>
                                        </p:tgtEl>
                                      </p:cBhvr>
                                    </p:animEffect>
                                  </p:childTnLst>
                                </p:cTn>
                              </p:par>
                            </p:childTnLst>
                          </p:cTn>
                        </p:par>
                      </p:childTnLst>
                    </p:cTn>
                  </p:par>
                  <p:par>
                    <p:cTn id="43" fill="hold">
                      <p:stCondLst>
                        <p:cond delay="indefinite"/>
                      </p:stCondLst>
                      <p:childTnLst>
                        <p:par>
                          <p:cTn id="44" fill="hold">
                            <p:stCondLst>
                              <p:cond delay="0"/>
                            </p:stCondLst>
                            <p:childTnLst>
                              <p:par>
                                <p:cTn id="45" presetID="5" presetClass="entr" presetSubtype="10" fill="hold" grpId="0" nodeType="clickEffect">
                                  <p:stCondLst>
                                    <p:cond delay="0"/>
                                  </p:stCondLst>
                                  <p:childTnLst>
                                    <p:set>
                                      <p:cBhvr>
                                        <p:cTn id="46" dur="1" fill="hold">
                                          <p:stCondLst>
                                            <p:cond delay="0"/>
                                          </p:stCondLst>
                                        </p:cTn>
                                        <p:tgtEl>
                                          <p:spTgt spid="76"/>
                                        </p:tgtEl>
                                        <p:attrNameLst>
                                          <p:attrName>style.visibility</p:attrName>
                                        </p:attrNameLst>
                                      </p:cBhvr>
                                      <p:to>
                                        <p:strVal val="visible"/>
                                      </p:to>
                                    </p:set>
                                    <p:animEffect transition="in" filter="checkerboard(across)">
                                      <p:cBhvr>
                                        <p:cTn id="47" dur="500"/>
                                        <p:tgtEl>
                                          <p:spTgt spid="76"/>
                                        </p:tgtEl>
                                      </p:cBhvr>
                                    </p:animEffect>
                                  </p:childTnLst>
                                </p:cTn>
                              </p:par>
                            </p:childTnLst>
                          </p:cTn>
                        </p:par>
                      </p:childTnLst>
                    </p:cTn>
                  </p:par>
                  <p:par>
                    <p:cTn id="48" fill="hold">
                      <p:stCondLst>
                        <p:cond delay="indefinite"/>
                      </p:stCondLst>
                      <p:childTnLst>
                        <p:par>
                          <p:cTn id="49" fill="hold">
                            <p:stCondLst>
                              <p:cond delay="0"/>
                            </p:stCondLst>
                            <p:childTnLst>
                              <p:par>
                                <p:cTn id="50" presetID="5" presetClass="entr" presetSubtype="10" fill="hold" grpId="0" nodeType="clickEffect">
                                  <p:stCondLst>
                                    <p:cond delay="0"/>
                                  </p:stCondLst>
                                  <p:childTnLst>
                                    <p:set>
                                      <p:cBhvr>
                                        <p:cTn id="51" dur="1" fill="hold">
                                          <p:stCondLst>
                                            <p:cond delay="0"/>
                                          </p:stCondLst>
                                        </p:cTn>
                                        <p:tgtEl>
                                          <p:spTgt spid="79"/>
                                        </p:tgtEl>
                                        <p:attrNameLst>
                                          <p:attrName>style.visibility</p:attrName>
                                        </p:attrNameLst>
                                      </p:cBhvr>
                                      <p:to>
                                        <p:strVal val="visible"/>
                                      </p:to>
                                    </p:set>
                                    <p:animEffect transition="in" filter="checkerboard(across)">
                                      <p:cBhvr>
                                        <p:cTn id="52" dur="500"/>
                                        <p:tgtEl>
                                          <p:spTgt spid="7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P spid="22" grpId="0"/>
      <p:bldP spid="73" grpId="0"/>
      <p:bldP spid="74" grpId="0"/>
      <p:bldP spid="75" grpId="0" animBg="1"/>
      <p:bldP spid="76" grpId="0" animBg="1"/>
      <p:bldP spid="77" grpId="0" animBg="1"/>
      <p:bldP spid="78" grpId="0" animBg="1"/>
      <p:bldP spid="79" grpId="0"/>
      <p:bldP spid="9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pic>
        <p:nvPicPr>
          <p:cNvPr id="4" name="コンテンツ プレースホルダ 3" descr="nps02c.jpg"/>
          <p:cNvPicPr>
            <a:picLocks noGrp="1" noChangeAspect="1"/>
          </p:cNvPicPr>
          <p:nvPr>
            <p:ph idx="1"/>
          </p:nvPr>
        </p:nvPicPr>
        <p:blipFill>
          <a:blip r:embed="rId2"/>
          <a:stretch>
            <a:fillRect/>
          </a:stretch>
        </p:blipFill>
        <p:spPr>
          <a:xfrm>
            <a:off x="0" y="0"/>
            <a:ext cx="9144032" cy="6858024"/>
          </a:xfrm>
        </p:spPr>
      </p:pic>
      <p:pic>
        <p:nvPicPr>
          <p:cNvPr id="5" name="図 4" descr="1.bmp"/>
          <p:cNvPicPr>
            <a:picLocks noChangeAspect="1"/>
          </p:cNvPicPr>
          <p:nvPr/>
        </p:nvPicPr>
        <p:blipFill>
          <a:blip r:embed="rId3"/>
          <a:stretch>
            <a:fillRect/>
          </a:stretch>
        </p:blipFill>
        <p:spPr>
          <a:xfrm>
            <a:off x="714348" y="1571611"/>
            <a:ext cx="3286148" cy="2201971"/>
          </a:xfrm>
          <a:prstGeom prst="rect">
            <a:avLst/>
          </a:prstGeom>
        </p:spPr>
      </p:pic>
      <p:pic>
        <p:nvPicPr>
          <p:cNvPr id="6" name="図 5" descr="1.bmp"/>
          <p:cNvPicPr>
            <a:picLocks noChangeAspect="1"/>
          </p:cNvPicPr>
          <p:nvPr/>
        </p:nvPicPr>
        <p:blipFill>
          <a:blip r:embed="rId4"/>
          <a:stretch>
            <a:fillRect/>
          </a:stretch>
        </p:blipFill>
        <p:spPr>
          <a:xfrm>
            <a:off x="679033" y="4572008"/>
            <a:ext cx="3392901" cy="2214578"/>
          </a:xfrm>
          <a:prstGeom prst="rect">
            <a:avLst/>
          </a:prstGeom>
        </p:spPr>
      </p:pic>
      <p:sp>
        <p:nvSpPr>
          <p:cNvPr id="7" name="テキスト ボックス 6"/>
          <p:cNvSpPr txBox="1"/>
          <p:nvPr/>
        </p:nvSpPr>
        <p:spPr>
          <a:xfrm>
            <a:off x="142844" y="1038509"/>
            <a:ext cx="2857520" cy="461665"/>
          </a:xfrm>
          <a:prstGeom prst="rect">
            <a:avLst/>
          </a:prstGeom>
          <a:noFill/>
        </p:spPr>
        <p:txBody>
          <a:bodyPr wrap="square" rtlCol="0">
            <a:spAutoFit/>
          </a:bodyPr>
          <a:lstStyle/>
          <a:p>
            <a:r>
              <a:rPr lang="ja-JP" altLang="en-US" sz="2400" dirty="0" smtClean="0">
                <a:solidFill>
                  <a:schemeClr val="bg1"/>
                </a:solidFill>
              </a:rPr>
              <a:t>１１－１５太陽質量</a:t>
            </a:r>
            <a:endParaRPr lang="en-US" altLang="ja-JP" sz="2400" dirty="0" smtClean="0">
              <a:solidFill>
                <a:schemeClr val="bg1"/>
              </a:solidFill>
            </a:endParaRPr>
          </a:p>
        </p:txBody>
      </p:sp>
      <p:sp>
        <p:nvSpPr>
          <p:cNvPr id="8" name="テキスト ボックス 7"/>
          <p:cNvSpPr txBox="1"/>
          <p:nvPr/>
        </p:nvSpPr>
        <p:spPr>
          <a:xfrm>
            <a:off x="142844" y="3967467"/>
            <a:ext cx="2786082" cy="461665"/>
          </a:xfrm>
          <a:prstGeom prst="rect">
            <a:avLst/>
          </a:prstGeom>
          <a:noFill/>
        </p:spPr>
        <p:txBody>
          <a:bodyPr wrap="square" rtlCol="0">
            <a:spAutoFit/>
          </a:bodyPr>
          <a:lstStyle/>
          <a:p>
            <a:r>
              <a:rPr kumimoji="1" lang="ja-JP" altLang="en-US" sz="2400" dirty="0" smtClean="0">
                <a:solidFill>
                  <a:schemeClr val="bg1"/>
                </a:solidFill>
              </a:rPr>
              <a:t>１０－１００太陽質量</a:t>
            </a:r>
            <a:endParaRPr kumimoji="1" lang="ja-JP" altLang="en-US" sz="2400" dirty="0">
              <a:solidFill>
                <a:schemeClr val="bg1"/>
              </a:solidFill>
            </a:endParaRPr>
          </a:p>
        </p:txBody>
      </p:sp>
      <p:sp>
        <p:nvSpPr>
          <p:cNvPr id="10" name="テキスト ボックス 9"/>
          <p:cNvSpPr txBox="1"/>
          <p:nvPr/>
        </p:nvSpPr>
        <p:spPr>
          <a:xfrm>
            <a:off x="2643174" y="740615"/>
            <a:ext cx="4071966" cy="830997"/>
          </a:xfrm>
          <a:prstGeom prst="rect">
            <a:avLst/>
          </a:prstGeom>
          <a:noFill/>
        </p:spPr>
        <p:txBody>
          <a:bodyPr wrap="square" rtlCol="0">
            <a:spAutoFit/>
          </a:bodyPr>
          <a:lstStyle/>
          <a:p>
            <a:r>
              <a:rPr kumimoji="1" lang="en-US" altLang="ja-JP" sz="2400" dirty="0" smtClean="0">
                <a:solidFill>
                  <a:schemeClr val="bg1"/>
                </a:solidFill>
              </a:rPr>
              <a:t>E=0.9×10^51erg×</a:t>
            </a:r>
            <a:r>
              <a:rPr kumimoji="1" lang="ja-JP" altLang="en-US" sz="2400" dirty="0" smtClean="0">
                <a:solidFill>
                  <a:schemeClr val="bg1"/>
                </a:solidFill>
              </a:rPr>
              <a:t>（</a:t>
            </a:r>
            <a:r>
              <a:rPr kumimoji="1" lang="en-US" altLang="ja-JP" sz="2400" dirty="0" smtClean="0">
                <a:solidFill>
                  <a:schemeClr val="bg1"/>
                </a:solidFill>
              </a:rPr>
              <a:t>M/20Msolar)^(-1)</a:t>
            </a:r>
            <a:endParaRPr kumimoji="1" lang="ja-JP" altLang="en-US" sz="2400" dirty="0">
              <a:solidFill>
                <a:schemeClr val="bg1"/>
              </a:solidFill>
            </a:endParaRPr>
          </a:p>
        </p:txBody>
      </p:sp>
      <p:sp>
        <p:nvSpPr>
          <p:cNvPr id="11" name="テキスト ボックス 10"/>
          <p:cNvSpPr txBox="1"/>
          <p:nvPr/>
        </p:nvSpPr>
        <p:spPr>
          <a:xfrm>
            <a:off x="2786050" y="3669573"/>
            <a:ext cx="4071966" cy="830997"/>
          </a:xfrm>
          <a:prstGeom prst="rect">
            <a:avLst/>
          </a:prstGeom>
          <a:noFill/>
        </p:spPr>
        <p:txBody>
          <a:bodyPr wrap="square" rtlCol="0">
            <a:spAutoFit/>
          </a:bodyPr>
          <a:lstStyle/>
          <a:p>
            <a:r>
              <a:rPr kumimoji="1" lang="en-US" altLang="ja-JP" sz="2400" dirty="0" smtClean="0">
                <a:solidFill>
                  <a:schemeClr val="bg1"/>
                </a:solidFill>
              </a:rPr>
              <a:t>E=</a:t>
            </a:r>
            <a:r>
              <a:rPr lang="en-US" altLang="ja-JP" sz="2400" dirty="0" smtClean="0">
                <a:solidFill>
                  <a:schemeClr val="bg1"/>
                </a:solidFill>
              </a:rPr>
              <a:t>1.8</a:t>
            </a:r>
            <a:r>
              <a:rPr kumimoji="1" lang="en-US" altLang="ja-JP" sz="2400" dirty="0" smtClean="0">
                <a:solidFill>
                  <a:schemeClr val="bg1"/>
                </a:solidFill>
              </a:rPr>
              <a:t>×10^51erg×</a:t>
            </a:r>
            <a:r>
              <a:rPr kumimoji="1" lang="ja-JP" altLang="en-US" sz="2400" dirty="0" smtClean="0">
                <a:solidFill>
                  <a:schemeClr val="bg1"/>
                </a:solidFill>
              </a:rPr>
              <a:t>（</a:t>
            </a:r>
            <a:r>
              <a:rPr kumimoji="1" lang="en-US" altLang="ja-JP" sz="2400" dirty="0" smtClean="0">
                <a:solidFill>
                  <a:schemeClr val="bg1"/>
                </a:solidFill>
              </a:rPr>
              <a:t>M/20Msolar)</a:t>
            </a:r>
            <a:endParaRPr kumimoji="1" lang="ja-JP" altLang="en-US" sz="2400" dirty="0">
              <a:solidFill>
                <a:schemeClr val="bg1"/>
              </a:solidFill>
            </a:endParaRPr>
          </a:p>
        </p:txBody>
      </p:sp>
      <p:sp>
        <p:nvSpPr>
          <p:cNvPr id="13" name="テキスト ボックス 12"/>
          <p:cNvSpPr txBox="1"/>
          <p:nvPr/>
        </p:nvSpPr>
        <p:spPr>
          <a:xfrm>
            <a:off x="5429256" y="582771"/>
            <a:ext cx="3500462" cy="6370975"/>
          </a:xfrm>
          <a:prstGeom prst="rect">
            <a:avLst/>
          </a:prstGeom>
          <a:noFill/>
        </p:spPr>
        <p:txBody>
          <a:bodyPr wrap="square" rtlCol="0">
            <a:spAutoFit/>
          </a:bodyPr>
          <a:lstStyle/>
          <a:p>
            <a:r>
              <a:rPr lang="ja-JP" altLang="en-US" sz="2400" dirty="0" smtClean="0">
                <a:solidFill>
                  <a:schemeClr val="bg1"/>
                </a:solidFill>
              </a:rPr>
              <a:t>低質量（１１－１５太陽質量）で通常の爆発エネルギー、大質量でより小さい爆発エネルギーとしたモデルの方が、ＨＮを含めたモデルよりもＥＭＰ星にフィットする結果を得た。</a:t>
            </a:r>
            <a:endParaRPr lang="en-US" altLang="ja-JP" sz="2400" dirty="0" smtClean="0">
              <a:solidFill>
                <a:schemeClr val="bg1"/>
              </a:solidFill>
            </a:endParaRPr>
          </a:p>
          <a:p>
            <a:r>
              <a:rPr lang="ja-JP" altLang="en-US" sz="2400" dirty="0" smtClean="0">
                <a:solidFill>
                  <a:schemeClr val="bg1"/>
                </a:solidFill>
              </a:rPr>
              <a:t>→ＥＭＰ星はＨＮ起源ではない。</a:t>
            </a:r>
            <a:r>
              <a:rPr lang="en-US" altLang="ja-JP" sz="2400" dirty="0" smtClean="0">
                <a:solidFill>
                  <a:schemeClr val="bg1"/>
                </a:solidFill>
              </a:rPr>
              <a:t>Normal SN</a:t>
            </a:r>
            <a:r>
              <a:rPr lang="ja-JP" altLang="en-US" sz="2400" dirty="0" smtClean="0">
                <a:solidFill>
                  <a:schemeClr val="bg1"/>
                </a:solidFill>
              </a:rPr>
              <a:t>起源である。（</a:t>
            </a:r>
            <a:r>
              <a:rPr lang="en-US" altLang="ja-JP" sz="2400" dirty="0" smtClean="0">
                <a:solidFill>
                  <a:schemeClr val="bg1"/>
                </a:solidFill>
              </a:rPr>
              <a:t>Heger &amp; Woosley</a:t>
            </a:r>
            <a:r>
              <a:rPr lang="ja-JP" altLang="en-US" sz="2400" dirty="0" smtClean="0">
                <a:solidFill>
                  <a:schemeClr val="bg1"/>
                </a:solidFill>
              </a:rPr>
              <a:t> </a:t>
            </a:r>
            <a:r>
              <a:rPr lang="en-US" altLang="ja-JP" sz="2400" dirty="0" smtClean="0">
                <a:solidFill>
                  <a:schemeClr val="bg1"/>
                </a:solidFill>
              </a:rPr>
              <a:t>arxiv 2008</a:t>
            </a:r>
            <a:r>
              <a:rPr lang="ja-JP" altLang="en-US" sz="2400" dirty="0" smtClean="0">
                <a:solidFill>
                  <a:schemeClr val="bg1"/>
                </a:solidFill>
              </a:rPr>
              <a:t>）</a:t>
            </a:r>
            <a:endParaRPr lang="en-US" altLang="ja-JP" sz="2400" dirty="0" smtClean="0">
              <a:solidFill>
                <a:schemeClr val="bg1"/>
              </a:solidFill>
            </a:endParaRPr>
          </a:p>
          <a:p>
            <a:r>
              <a:rPr lang="en-US" altLang="ja-JP" sz="2400" dirty="0" smtClean="0">
                <a:solidFill>
                  <a:srgbClr val="FFFF00"/>
                </a:solidFill>
              </a:rPr>
              <a:t>Fitting</a:t>
            </a:r>
            <a:r>
              <a:rPr lang="ja-JP" altLang="en-US" sz="2400" dirty="0" smtClean="0">
                <a:solidFill>
                  <a:srgbClr val="FFFF00"/>
                </a:solidFill>
              </a:rPr>
              <a:t>の仕方がよくない？ような気がします。</a:t>
            </a:r>
            <a:endParaRPr lang="en-US" altLang="ja-JP" sz="2400" dirty="0" smtClean="0">
              <a:solidFill>
                <a:srgbClr val="FFFF00"/>
              </a:solidFill>
            </a:endParaRPr>
          </a:p>
          <a:p>
            <a:r>
              <a:rPr lang="en-US" altLang="ja-JP" sz="2400" dirty="0" smtClean="0">
                <a:solidFill>
                  <a:schemeClr val="bg1"/>
                </a:solidFill>
              </a:rPr>
              <a:t>Zn</a:t>
            </a:r>
            <a:r>
              <a:rPr lang="ja-JP" altLang="en-US" sz="2400" dirty="0" smtClean="0">
                <a:solidFill>
                  <a:schemeClr val="bg1"/>
                </a:solidFill>
              </a:rPr>
              <a:t>は</a:t>
            </a:r>
            <a:r>
              <a:rPr lang="en-US" altLang="ja-JP" sz="2400" dirty="0" smtClean="0">
                <a:solidFill>
                  <a:schemeClr val="bg1"/>
                </a:solidFill>
              </a:rPr>
              <a:t>best fitting model</a:t>
            </a:r>
            <a:r>
              <a:rPr lang="ja-JP" altLang="en-US" sz="2400" dirty="0" smtClean="0">
                <a:solidFill>
                  <a:schemeClr val="bg1"/>
                </a:solidFill>
              </a:rPr>
              <a:t>でも不足しているが、不足分は</a:t>
            </a:r>
            <a:r>
              <a:rPr lang="en-US" altLang="ja-JP" sz="2400" dirty="0" smtClean="0">
                <a:solidFill>
                  <a:schemeClr val="bg1"/>
                </a:solidFill>
              </a:rPr>
              <a:t>hot bubble</a:t>
            </a:r>
            <a:r>
              <a:rPr lang="ja-JP" altLang="en-US" sz="2400" dirty="0" smtClean="0">
                <a:solidFill>
                  <a:schemeClr val="bg1"/>
                </a:solidFill>
              </a:rPr>
              <a:t>で補えるとしている。</a:t>
            </a:r>
            <a:endParaRPr lang="en-US" altLang="ja-JP" sz="2400" dirty="0" smtClean="0">
              <a:solidFill>
                <a:schemeClr val="bg1"/>
              </a:solidFill>
            </a:endParaRPr>
          </a:p>
        </p:txBody>
      </p:sp>
      <p:sp>
        <p:nvSpPr>
          <p:cNvPr id="14" name="テキスト ボックス 13"/>
          <p:cNvSpPr txBox="1"/>
          <p:nvPr/>
        </p:nvSpPr>
        <p:spPr>
          <a:xfrm>
            <a:off x="214282" y="214290"/>
            <a:ext cx="3571900" cy="523220"/>
          </a:xfrm>
          <a:prstGeom prst="rect">
            <a:avLst/>
          </a:prstGeom>
          <a:noFill/>
        </p:spPr>
        <p:txBody>
          <a:bodyPr wrap="square" rtlCol="0">
            <a:spAutoFit/>
          </a:bodyPr>
          <a:lstStyle/>
          <a:p>
            <a:r>
              <a:rPr lang="en-US" altLang="ja-JP" sz="2800" dirty="0" smtClean="0">
                <a:solidFill>
                  <a:schemeClr val="bg1"/>
                </a:solidFill>
              </a:rPr>
              <a:t>0</a:t>
            </a:r>
            <a:r>
              <a:rPr kumimoji="1" lang="en-US" altLang="ja-JP" sz="2800" dirty="0" smtClean="0">
                <a:solidFill>
                  <a:schemeClr val="bg1"/>
                </a:solidFill>
              </a:rPr>
              <a:t>. </a:t>
            </a:r>
            <a:r>
              <a:rPr lang="en-US" altLang="ja-JP" sz="2800" dirty="0" smtClean="0">
                <a:solidFill>
                  <a:schemeClr val="bg1"/>
                </a:solidFill>
              </a:rPr>
              <a:t>Intro</a:t>
            </a:r>
            <a:endParaRPr kumimoji="1" lang="ja-JP" altLang="en-US" sz="2800" dirty="0">
              <a:solidFill>
                <a:schemeClr val="bg1"/>
              </a:solidFill>
            </a:endParaRPr>
          </a:p>
        </p:txBody>
      </p:sp>
      <p:sp>
        <p:nvSpPr>
          <p:cNvPr id="15" name="テキスト ボックス 14"/>
          <p:cNvSpPr txBox="1"/>
          <p:nvPr/>
        </p:nvSpPr>
        <p:spPr>
          <a:xfrm>
            <a:off x="3286116" y="129581"/>
            <a:ext cx="5357850" cy="584775"/>
          </a:xfrm>
          <a:prstGeom prst="rect">
            <a:avLst/>
          </a:prstGeom>
          <a:noFill/>
        </p:spPr>
        <p:txBody>
          <a:bodyPr wrap="square" rtlCol="0">
            <a:spAutoFit/>
          </a:bodyPr>
          <a:lstStyle/>
          <a:p>
            <a:r>
              <a:rPr kumimoji="1" lang="ja-JP" altLang="en-US" sz="3200" dirty="0" smtClean="0">
                <a:solidFill>
                  <a:schemeClr val="bg1"/>
                </a:solidFill>
              </a:rPr>
              <a:t>反対意見</a:t>
            </a:r>
            <a:endParaRPr kumimoji="1" lang="ja-JP" altLang="en-US" sz="3200" dirty="0">
              <a:solidFill>
                <a:schemeClr val="bg1"/>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pic>
        <p:nvPicPr>
          <p:cNvPr id="4" name="コンテンツ プレースホルダ 3" descr="nps02c.jpg"/>
          <p:cNvPicPr>
            <a:picLocks noGrp="1" noChangeAspect="1"/>
          </p:cNvPicPr>
          <p:nvPr>
            <p:ph idx="1"/>
          </p:nvPr>
        </p:nvPicPr>
        <p:blipFill>
          <a:blip r:embed="rId3"/>
          <a:stretch>
            <a:fillRect/>
          </a:stretch>
        </p:blipFill>
        <p:spPr>
          <a:xfrm>
            <a:off x="-32" y="-24"/>
            <a:ext cx="9144032" cy="6858024"/>
          </a:xfrm>
        </p:spPr>
      </p:pic>
      <p:sp>
        <p:nvSpPr>
          <p:cNvPr id="30" name="テキスト ボックス 29"/>
          <p:cNvSpPr txBox="1"/>
          <p:nvPr/>
        </p:nvSpPr>
        <p:spPr>
          <a:xfrm>
            <a:off x="1643042" y="142852"/>
            <a:ext cx="6858048" cy="523220"/>
          </a:xfrm>
          <a:prstGeom prst="rect">
            <a:avLst/>
          </a:prstGeom>
          <a:noFill/>
        </p:spPr>
        <p:txBody>
          <a:bodyPr wrap="square" rtlCol="0">
            <a:spAutoFit/>
          </a:bodyPr>
          <a:lstStyle/>
          <a:p>
            <a:r>
              <a:rPr lang="ja-JP" altLang="en-US" sz="2800" dirty="0" smtClean="0">
                <a:solidFill>
                  <a:schemeClr val="bg1"/>
                </a:solidFill>
              </a:rPr>
              <a:t>超新星爆発の鉄コア表面付近（</a:t>
            </a:r>
            <a:r>
              <a:rPr lang="en-US" altLang="ja-JP" sz="2800" dirty="0" smtClean="0">
                <a:solidFill>
                  <a:schemeClr val="bg1"/>
                </a:solidFill>
              </a:rPr>
              <a:t>hot bubble</a:t>
            </a:r>
            <a:r>
              <a:rPr lang="ja-JP" altLang="en-US" sz="2800" dirty="0" smtClean="0">
                <a:solidFill>
                  <a:schemeClr val="bg1"/>
                </a:solidFill>
              </a:rPr>
              <a:t>）</a:t>
            </a:r>
            <a:endParaRPr kumimoji="1" lang="ja-JP" altLang="en-US" sz="2800" dirty="0">
              <a:solidFill>
                <a:schemeClr val="bg1"/>
              </a:solidFill>
            </a:endParaRPr>
          </a:p>
        </p:txBody>
      </p:sp>
      <p:sp>
        <p:nvSpPr>
          <p:cNvPr id="37" name="Oval 3"/>
          <p:cNvSpPr>
            <a:spLocks noChangeArrowheads="1"/>
          </p:cNvSpPr>
          <p:nvPr/>
        </p:nvSpPr>
        <p:spPr bwMode="auto">
          <a:xfrm>
            <a:off x="928662" y="1430703"/>
            <a:ext cx="2428892" cy="2357454"/>
          </a:xfrm>
          <a:prstGeom prst="ellipse">
            <a:avLst/>
          </a:prstGeom>
          <a:noFill/>
          <a:ln w="9525">
            <a:solidFill>
              <a:schemeClr val="bg1"/>
            </a:solidFill>
            <a:round/>
            <a:headEnd/>
            <a:tailEnd/>
          </a:ln>
          <a:effectLst/>
        </p:spPr>
        <p:txBody>
          <a:bodyPr wrap="none" anchor="ctr"/>
          <a:lstStyle/>
          <a:p>
            <a:endParaRPr lang="ja-JP" altLang="en-US" dirty="0">
              <a:solidFill>
                <a:schemeClr val="bg1"/>
              </a:solidFill>
            </a:endParaRPr>
          </a:p>
        </p:txBody>
      </p:sp>
      <p:sp>
        <p:nvSpPr>
          <p:cNvPr id="39" name="Oval 8"/>
          <p:cNvSpPr>
            <a:spLocks noChangeArrowheads="1"/>
          </p:cNvSpPr>
          <p:nvPr/>
        </p:nvSpPr>
        <p:spPr bwMode="auto">
          <a:xfrm>
            <a:off x="1928794" y="2426417"/>
            <a:ext cx="372554" cy="361608"/>
          </a:xfrm>
          <a:prstGeom prst="ellipse">
            <a:avLst/>
          </a:prstGeom>
          <a:noFill/>
          <a:ln w="9525">
            <a:solidFill>
              <a:schemeClr val="bg1"/>
            </a:solidFill>
            <a:round/>
            <a:headEnd/>
            <a:tailEnd/>
          </a:ln>
          <a:effectLst/>
        </p:spPr>
        <p:txBody>
          <a:bodyPr wrap="none" anchor="ctr"/>
          <a:lstStyle/>
          <a:p>
            <a:endParaRPr lang="ja-JP" altLang="en-US" dirty="0">
              <a:solidFill>
                <a:schemeClr val="bg1"/>
              </a:solidFill>
            </a:endParaRPr>
          </a:p>
        </p:txBody>
      </p:sp>
      <p:sp>
        <p:nvSpPr>
          <p:cNvPr id="40" name="Oval 11"/>
          <p:cNvSpPr>
            <a:spLocks noChangeArrowheads="1"/>
          </p:cNvSpPr>
          <p:nvPr/>
        </p:nvSpPr>
        <p:spPr bwMode="auto">
          <a:xfrm>
            <a:off x="1428728" y="1859331"/>
            <a:ext cx="1428760" cy="1357322"/>
          </a:xfrm>
          <a:prstGeom prst="ellipse">
            <a:avLst/>
          </a:prstGeom>
          <a:noFill/>
          <a:ln w="9525">
            <a:solidFill>
              <a:schemeClr val="bg1"/>
            </a:solidFill>
            <a:round/>
            <a:headEnd/>
            <a:tailEnd/>
          </a:ln>
          <a:effectLst/>
        </p:spPr>
        <p:txBody>
          <a:bodyPr wrap="none" anchor="ctr"/>
          <a:lstStyle/>
          <a:p>
            <a:pPr algn="ctr" eaLnBrk="1" hangingPunct="1"/>
            <a:endParaRPr lang="ja-JP" altLang="ja-JP" dirty="0">
              <a:solidFill>
                <a:schemeClr val="bg1"/>
              </a:solidFill>
            </a:endParaRPr>
          </a:p>
        </p:txBody>
      </p:sp>
      <p:sp>
        <p:nvSpPr>
          <p:cNvPr id="45" name="Oval 15"/>
          <p:cNvSpPr>
            <a:spLocks noChangeArrowheads="1"/>
          </p:cNvSpPr>
          <p:nvPr/>
        </p:nvSpPr>
        <p:spPr bwMode="auto">
          <a:xfrm>
            <a:off x="428596" y="930637"/>
            <a:ext cx="3357586" cy="3427057"/>
          </a:xfrm>
          <a:prstGeom prst="ellipse">
            <a:avLst/>
          </a:prstGeom>
          <a:noFill/>
          <a:ln w="9525">
            <a:solidFill>
              <a:schemeClr val="bg1"/>
            </a:solidFill>
            <a:round/>
            <a:headEnd/>
            <a:tailEnd/>
          </a:ln>
          <a:effectLst/>
        </p:spPr>
        <p:txBody>
          <a:bodyPr wrap="none" anchor="ctr"/>
          <a:lstStyle/>
          <a:p>
            <a:endParaRPr lang="ja-JP" altLang="en-US" dirty="0">
              <a:solidFill>
                <a:schemeClr val="bg1"/>
              </a:solidFill>
            </a:endParaRPr>
          </a:p>
        </p:txBody>
      </p:sp>
      <p:sp>
        <p:nvSpPr>
          <p:cNvPr id="46" name="Text Box 16"/>
          <p:cNvSpPr txBox="1">
            <a:spLocks noChangeArrowheads="1"/>
          </p:cNvSpPr>
          <p:nvPr/>
        </p:nvSpPr>
        <p:spPr bwMode="auto">
          <a:xfrm>
            <a:off x="1900883" y="3765003"/>
            <a:ext cx="813729" cy="523220"/>
          </a:xfrm>
          <a:prstGeom prst="rect">
            <a:avLst/>
          </a:prstGeom>
          <a:noFill/>
          <a:ln w="9525">
            <a:noFill/>
            <a:miter lim="800000"/>
            <a:headEnd/>
            <a:tailEnd/>
          </a:ln>
          <a:effectLst/>
        </p:spPr>
        <p:txBody>
          <a:bodyPr wrap="square">
            <a:spAutoFit/>
          </a:bodyPr>
          <a:lstStyle/>
          <a:p>
            <a:pPr eaLnBrk="1" hangingPunct="1"/>
            <a:endParaRPr lang="en-US" altLang="ja-JP" sz="2800" dirty="0">
              <a:solidFill>
                <a:schemeClr val="bg1"/>
              </a:solidFill>
            </a:endParaRPr>
          </a:p>
        </p:txBody>
      </p:sp>
      <p:sp>
        <p:nvSpPr>
          <p:cNvPr id="47" name="テキスト ボックス 46"/>
          <p:cNvSpPr txBox="1"/>
          <p:nvPr/>
        </p:nvSpPr>
        <p:spPr>
          <a:xfrm>
            <a:off x="1928794" y="2418693"/>
            <a:ext cx="1000132" cy="369332"/>
          </a:xfrm>
          <a:prstGeom prst="rect">
            <a:avLst/>
          </a:prstGeom>
          <a:noFill/>
        </p:spPr>
        <p:txBody>
          <a:bodyPr wrap="square" rtlCol="0">
            <a:spAutoFit/>
          </a:bodyPr>
          <a:lstStyle/>
          <a:p>
            <a:r>
              <a:rPr kumimoji="1" lang="ja-JP" altLang="en-US" dirty="0" smtClean="0">
                <a:solidFill>
                  <a:schemeClr val="bg1"/>
                </a:solidFill>
              </a:rPr>
              <a:t>Ｆｅ</a:t>
            </a:r>
            <a:endParaRPr kumimoji="1" lang="ja-JP" altLang="en-US" dirty="0">
              <a:solidFill>
                <a:schemeClr val="bg1"/>
              </a:solidFill>
            </a:endParaRPr>
          </a:p>
        </p:txBody>
      </p:sp>
      <p:sp>
        <p:nvSpPr>
          <p:cNvPr id="48" name="テキスト ボックス 47"/>
          <p:cNvSpPr txBox="1"/>
          <p:nvPr/>
        </p:nvSpPr>
        <p:spPr>
          <a:xfrm>
            <a:off x="1857356" y="2788025"/>
            <a:ext cx="571504" cy="523220"/>
          </a:xfrm>
          <a:prstGeom prst="rect">
            <a:avLst/>
          </a:prstGeom>
          <a:noFill/>
        </p:spPr>
        <p:txBody>
          <a:bodyPr wrap="square" rtlCol="0">
            <a:spAutoFit/>
          </a:bodyPr>
          <a:lstStyle/>
          <a:p>
            <a:endParaRPr kumimoji="1" lang="ja-JP" altLang="en-US" sz="2800" dirty="0">
              <a:solidFill>
                <a:schemeClr val="bg1"/>
              </a:solidFill>
            </a:endParaRPr>
          </a:p>
        </p:txBody>
      </p:sp>
      <p:sp>
        <p:nvSpPr>
          <p:cNvPr id="49" name="テキスト ボックス 48"/>
          <p:cNvSpPr txBox="1"/>
          <p:nvPr/>
        </p:nvSpPr>
        <p:spPr>
          <a:xfrm>
            <a:off x="1785917" y="3264937"/>
            <a:ext cx="857257" cy="523220"/>
          </a:xfrm>
          <a:prstGeom prst="rect">
            <a:avLst/>
          </a:prstGeom>
          <a:noFill/>
        </p:spPr>
        <p:txBody>
          <a:bodyPr wrap="square" rtlCol="0">
            <a:spAutoFit/>
          </a:bodyPr>
          <a:lstStyle/>
          <a:p>
            <a:endParaRPr kumimoji="1" lang="ja-JP" altLang="en-US" sz="2800" dirty="0">
              <a:solidFill>
                <a:schemeClr val="bg1"/>
              </a:solidFill>
            </a:endParaRPr>
          </a:p>
        </p:txBody>
      </p:sp>
      <p:cxnSp>
        <p:nvCxnSpPr>
          <p:cNvPr id="50" name="直線コネクタ 49"/>
          <p:cNvCxnSpPr/>
          <p:nvPr/>
        </p:nvCxnSpPr>
        <p:spPr>
          <a:xfrm rot="16200000" flipH="1">
            <a:off x="1214414" y="1502141"/>
            <a:ext cx="1143008" cy="71438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1" name="直線コネクタ 50"/>
          <p:cNvCxnSpPr/>
          <p:nvPr/>
        </p:nvCxnSpPr>
        <p:spPr>
          <a:xfrm rot="5400000">
            <a:off x="1785918" y="1573579"/>
            <a:ext cx="1214446" cy="500066"/>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52" name="円弧 51"/>
          <p:cNvSpPr/>
          <p:nvPr/>
        </p:nvSpPr>
        <p:spPr>
          <a:xfrm flipH="1">
            <a:off x="1571604" y="1359265"/>
            <a:ext cx="1071570" cy="428628"/>
          </a:xfrm>
          <a:prstGeom prst="arc">
            <a:avLst>
              <a:gd name="adj1" fmla="val 11744945"/>
              <a:gd name="adj2" fmla="val 21112674"/>
            </a:avLst>
          </a:prstGeom>
          <a:ln w="41275">
            <a:solidFill>
              <a:schemeClr val="accent6">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p>
        </p:txBody>
      </p:sp>
      <p:sp>
        <p:nvSpPr>
          <p:cNvPr id="53" name="円弧 52"/>
          <p:cNvSpPr/>
          <p:nvPr/>
        </p:nvSpPr>
        <p:spPr>
          <a:xfrm flipH="1">
            <a:off x="1857356" y="1502141"/>
            <a:ext cx="142876" cy="214314"/>
          </a:xfrm>
          <a:prstGeom prst="arc">
            <a:avLst>
              <a:gd name="adj1" fmla="val 11744945"/>
              <a:gd name="adj2" fmla="val 21112674"/>
            </a:avLst>
          </a:prstGeom>
          <a:ln w="41275">
            <a:solidFill>
              <a:schemeClr val="accent6">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p>
        </p:txBody>
      </p:sp>
      <p:sp>
        <p:nvSpPr>
          <p:cNvPr id="54" name="円弧 53"/>
          <p:cNvSpPr/>
          <p:nvPr/>
        </p:nvSpPr>
        <p:spPr>
          <a:xfrm flipH="1">
            <a:off x="2143108" y="1502141"/>
            <a:ext cx="142876" cy="214314"/>
          </a:xfrm>
          <a:prstGeom prst="arc">
            <a:avLst>
              <a:gd name="adj1" fmla="val 11744945"/>
              <a:gd name="adj2" fmla="val 21112674"/>
            </a:avLst>
          </a:prstGeom>
          <a:ln w="41275">
            <a:solidFill>
              <a:schemeClr val="accent6">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p>
        </p:txBody>
      </p:sp>
      <p:sp>
        <p:nvSpPr>
          <p:cNvPr id="55" name="円弧 54"/>
          <p:cNvSpPr/>
          <p:nvPr/>
        </p:nvSpPr>
        <p:spPr>
          <a:xfrm flipH="1">
            <a:off x="2000232" y="1654541"/>
            <a:ext cx="142876" cy="214314"/>
          </a:xfrm>
          <a:prstGeom prst="arc">
            <a:avLst>
              <a:gd name="adj1" fmla="val 11744945"/>
              <a:gd name="adj2" fmla="val 21112674"/>
            </a:avLst>
          </a:prstGeom>
          <a:ln w="41275">
            <a:solidFill>
              <a:schemeClr val="accent6">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p>
        </p:txBody>
      </p:sp>
      <p:sp>
        <p:nvSpPr>
          <p:cNvPr id="56" name="円弧 55"/>
          <p:cNvSpPr/>
          <p:nvPr/>
        </p:nvSpPr>
        <p:spPr>
          <a:xfrm flipH="1">
            <a:off x="1928794" y="1787893"/>
            <a:ext cx="142876" cy="214314"/>
          </a:xfrm>
          <a:prstGeom prst="arc">
            <a:avLst>
              <a:gd name="adj1" fmla="val 11744945"/>
              <a:gd name="adj2" fmla="val 21112674"/>
            </a:avLst>
          </a:prstGeom>
          <a:ln w="41275">
            <a:solidFill>
              <a:schemeClr val="accent6">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p>
        </p:txBody>
      </p:sp>
      <p:sp>
        <p:nvSpPr>
          <p:cNvPr id="57" name="円弧 56"/>
          <p:cNvSpPr/>
          <p:nvPr/>
        </p:nvSpPr>
        <p:spPr>
          <a:xfrm flipH="1">
            <a:off x="2143108" y="1787893"/>
            <a:ext cx="142876" cy="214314"/>
          </a:xfrm>
          <a:prstGeom prst="arc">
            <a:avLst>
              <a:gd name="adj1" fmla="val 11744945"/>
              <a:gd name="adj2" fmla="val 21112674"/>
            </a:avLst>
          </a:prstGeom>
          <a:ln w="41275">
            <a:solidFill>
              <a:schemeClr val="accent6">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p>
        </p:txBody>
      </p:sp>
      <p:sp>
        <p:nvSpPr>
          <p:cNvPr id="58" name="円弧 57"/>
          <p:cNvSpPr/>
          <p:nvPr/>
        </p:nvSpPr>
        <p:spPr>
          <a:xfrm flipH="1">
            <a:off x="2071670" y="2002207"/>
            <a:ext cx="142876" cy="214314"/>
          </a:xfrm>
          <a:prstGeom prst="arc">
            <a:avLst>
              <a:gd name="adj1" fmla="val 11744945"/>
              <a:gd name="adj2" fmla="val 21112674"/>
            </a:avLst>
          </a:prstGeom>
          <a:ln w="41275">
            <a:solidFill>
              <a:schemeClr val="accent6">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p>
        </p:txBody>
      </p:sp>
      <p:sp>
        <p:nvSpPr>
          <p:cNvPr id="59" name="上矢印 58"/>
          <p:cNvSpPr/>
          <p:nvPr/>
        </p:nvSpPr>
        <p:spPr>
          <a:xfrm>
            <a:off x="1928794" y="1002075"/>
            <a:ext cx="214314" cy="285752"/>
          </a:xfrm>
          <a:prstGeom prst="upArrow">
            <a:avLst/>
          </a:prstGeom>
          <a:no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60" name="テキスト ボックス 59"/>
          <p:cNvSpPr txBox="1"/>
          <p:nvPr/>
        </p:nvSpPr>
        <p:spPr>
          <a:xfrm>
            <a:off x="1000100" y="2000240"/>
            <a:ext cx="1357322" cy="461665"/>
          </a:xfrm>
          <a:prstGeom prst="rect">
            <a:avLst/>
          </a:prstGeom>
          <a:noFill/>
        </p:spPr>
        <p:txBody>
          <a:bodyPr wrap="square" rtlCol="0">
            <a:spAutoFit/>
          </a:bodyPr>
          <a:lstStyle/>
          <a:p>
            <a:r>
              <a:rPr lang="en-US" altLang="ja-JP" sz="2400" dirty="0" smtClean="0">
                <a:solidFill>
                  <a:srgbClr val="FFFF00"/>
                </a:solidFill>
              </a:rPr>
              <a:t>Fe,Zn,Co</a:t>
            </a:r>
            <a:endParaRPr kumimoji="1" lang="ja-JP" altLang="en-US" sz="2400" dirty="0">
              <a:solidFill>
                <a:srgbClr val="FFFF00"/>
              </a:solidFill>
            </a:endParaRPr>
          </a:p>
        </p:txBody>
      </p:sp>
      <p:sp>
        <p:nvSpPr>
          <p:cNvPr id="61" name="テキスト ボックス 60"/>
          <p:cNvSpPr txBox="1"/>
          <p:nvPr/>
        </p:nvSpPr>
        <p:spPr>
          <a:xfrm>
            <a:off x="714348" y="2357430"/>
            <a:ext cx="1357322" cy="461665"/>
          </a:xfrm>
          <a:prstGeom prst="rect">
            <a:avLst/>
          </a:prstGeom>
          <a:noFill/>
        </p:spPr>
        <p:txBody>
          <a:bodyPr wrap="square" rtlCol="0">
            <a:spAutoFit/>
          </a:bodyPr>
          <a:lstStyle/>
          <a:p>
            <a:r>
              <a:rPr lang="en-US" altLang="ja-JP" sz="2400" dirty="0" smtClean="0">
                <a:solidFill>
                  <a:srgbClr val="FFFF00"/>
                </a:solidFill>
              </a:rPr>
              <a:t>Fe,Cr,Mn</a:t>
            </a:r>
            <a:endParaRPr kumimoji="1" lang="ja-JP" altLang="en-US" sz="2400" dirty="0">
              <a:solidFill>
                <a:srgbClr val="FFFF00"/>
              </a:solidFill>
            </a:endParaRPr>
          </a:p>
        </p:txBody>
      </p:sp>
      <p:sp>
        <p:nvSpPr>
          <p:cNvPr id="62" name="テキスト ボックス 61"/>
          <p:cNvSpPr txBox="1"/>
          <p:nvPr/>
        </p:nvSpPr>
        <p:spPr>
          <a:xfrm>
            <a:off x="1000100" y="2681583"/>
            <a:ext cx="428628" cy="461665"/>
          </a:xfrm>
          <a:prstGeom prst="rect">
            <a:avLst/>
          </a:prstGeom>
          <a:noFill/>
        </p:spPr>
        <p:txBody>
          <a:bodyPr wrap="square" rtlCol="0">
            <a:spAutoFit/>
          </a:bodyPr>
          <a:lstStyle/>
          <a:p>
            <a:r>
              <a:rPr lang="en-US" altLang="ja-JP" sz="2400" dirty="0" smtClean="0">
                <a:solidFill>
                  <a:srgbClr val="FFFF00"/>
                </a:solidFill>
              </a:rPr>
              <a:t>Si</a:t>
            </a:r>
            <a:endParaRPr kumimoji="1" lang="ja-JP" altLang="en-US" sz="2400" dirty="0">
              <a:solidFill>
                <a:srgbClr val="FFFF00"/>
              </a:solidFill>
            </a:endParaRPr>
          </a:p>
        </p:txBody>
      </p:sp>
      <p:sp>
        <p:nvSpPr>
          <p:cNvPr id="66" name="テキスト ボックス 65"/>
          <p:cNvSpPr txBox="1"/>
          <p:nvPr/>
        </p:nvSpPr>
        <p:spPr>
          <a:xfrm>
            <a:off x="1643042" y="609881"/>
            <a:ext cx="1143008" cy="461665"/>
          </a:xfrm>
          <a:prstGeom prst="rect">
            <a:avLst/>
          </a:prstGeom>
          <a:noFill/>
        </p:spPr>
        <p:txBody>
          <a:bodyPr wrap="square" rtlCol="0">
            <a:spAutoFit/>
          </a:bodyPr>
          <a:lstStyle/>
          <a:p>
            <a:r>
              <a:rPr kumimoji="1" lang="en-US" altLang="ja-JP" sz="2400" dirty="0" smtClean="0">
                <a:solidFill>
                  <a:schemeClr val="accent6">
                    <a:lumMod val="75000"/>
                  </a:schemeClr>
                </a:solidFill>
              </a:rPr>
              <a:t>shock</a:t>
            </a:r>
            <a:endParaRPr kumimoji="1" lang="ja-JP" altLang="en-US" sz="2400" dirty="0">
              <a:solidFill>
                <a:schemeClr val="accent6">
                  <a:lumMod val="75000"/>
                </a:schemeClr>
              </a:solidFill>
            </a:endParaRPr>
          </a:p>
        </p:txBody>
      </p:sp>
      <p:pic>
        <p:nvPicPr>
          <p:cNvPr id="67" name="図 66" descr="1.bmp"/>
          <p:cNvPicPr>
            <a:picLocks noChangeAspect="1"/>
          </p:cNvPicPr>
          <p:nvPr/>
        </p:nvPicPr>
        <p:blipFill>
          <a:blip r:embed="rId4"/>
          <a:stretch>
            <a:fillRect/>
          </a:stretch>
        </p:blipFill>
        <p:spPr>
          <a:xfrm>
            <a:off x="4786314" y="571480"/>
            <a:ext cx="3929090" cy="4038232"/>
          </a:xfrm>
          <a:prstGeom prst="rect">
            <a:avLst/>
          </a:prstGeom>
        </p:spPr>
      </p:pic>
      <p:cxnSp>
        <p:nvCxnSpPr>
          <p:cNvPr id="75" name="曲線コネクタ 74"/>
          <p:cNvCxnSpPr/>
          <p:nvPr/>
        </p:nvCxnSpPr>
        <p:spPr>
          <a:xfrm rot="10800000" flipV="1">
            <a:off x="2143108" y="1857364"/>
            <a:ext cx="2643206" cy="571504"/>
          </a:xfrm>
          <a:prstGeom prst="curvedConnector3">
            <a:avLst>
              <a:gd name="adj1" fmla="val 50000"/>
            </a:avLst>
          </a:prstGeom>
          <a:ln w="25400">
            <a:solidFill>
              <a:schemeClr val="bg1"/>
            </a:solidFill>
            <a:tailEnd type="arrow"/>
          </a:ln>
        </p:spPr>
        <p:style>
          <a:lnRef idx="1">
            <a:schemeClr val="accent1"/>
          </a:lnRef>
          <a:fillRef idx="0">
            <a:schemeClr val="accent1"/>
          </a:fillRef>
          <a:effectRef idx="0">
            <a:schemeClr val="accent1"/>
          </a:effectRef>
          <a:fontRef idx="minor">
            <a:schemeClr val="tx1"/>
          </a:fontRef>
        </p:style>
      </p:cxnSp>
      <p:sp>
        <p:nvSpPr>
          <p:cNvPr id="81" name="テキスト ボックス 80"/>
          <p:cNvSpPr txBox="1"/>
          <p:nvPr/>
        </p:nvSpPr>
        <p:spPr>
          <a:xfrm>
            <a:off x="5000628" y="2088055"/>
            <a:ext cx="2500330" cy="769441"/>
          </a:xfrm>
          <a:prstGeom prst="rect">
            <a:avLst/>
          </a:prstGeom>
          <a:noFill/>
        </p:spPr>
        <p:txBody>
          <a:bodyPr wrap="square" rtlCol="0">
            <a:spAutoFit/>
          </a:bodyPr>
          <a:lstStyle/>
          <a:p>
            <a:r>
              <a:rPr kumimoji="1" lang="en-US" altLang="ja-JP" sz="4400" b="1" dirty="0" smtClean="0">
                <a:ln w="0">
                  <a:solidFill>
                    <a:schemeClr val="tx1"/>
                  </a:solidFill>
                </a:ln>
                <a:solidFill>
                  <a:schemeClr val="bg1"/>
                </a:solidFill>
              </a:rPr>
              <a:t>Ye&gt; 0.5</a:t>
            </a:r>
            <a:endParaRPr kumimoji="1" lang="ja-JP" altLang="en-US" sz="4400" b="1" dirty="0">
              <a:ln w="0">
                <a:solidFill>
                  <a:schemeClr val="tx1"/>
                </a:solidFill>
              </a:ln>
              <a:solidFill>
                <a:schemeClr val="bg1"/>
              </a:solidFill>
            </a:endParaRPr>
          </a:p>
        </p:txBody>
      </p:sp>
      <p:sp>
        <p:nvSpPr>
          <p:cNvPr id="82" name="テキスト ボックス 81"/>
          <p:cNvSpPr txBox="1"/>
          <p:nvPr/>
        </p:nvSpPr>
        <p:spPr>
          <a:xfrm>
            <a:off x="5929322" y="2928934"/>
            <a:ext cx="2500330" cy="769441"/>
          </a:xfrm>
          <a:prstGeom prst="rect">
            <a:avLst/>
          </a:prstGeom>
          <a:noFill/>
        </p:spPr>
        <p:txBody>
          <a:bodyPr wrap="square" rtlCol="0">
            <a:spAutoFit/>
          </a:bodyPr>
          <a:lstStyle/>
          <a:p>
            <a:r>
              <a:rPr kumimoji="1" lang="en-US" altLang="ja-JP" sz="4400" b="1" dirty="0" smtClean="0">
                <a:ln w="0">
                  <a:solidFill>
                    <a:schemeClr val="tx1"/>
                  </a:solidFill>
                </a:ln>
                <a:solidFill>
                  <a:schemeClr val="bg1"/>
                </a:solidFill>
              </a:rPr>
              <a:t>Ye&lt; 0.5</a:t>
            </a:r>
            <a:endParaRPr kumimoji="1" lang="ja-JP" altLang="en-US" sz="4400" b="1" dirty="0">
              <a:ln w="0">
                <a:solidFill>
                  <a:schemeClr val="tx1"/>
                </a:solidFill>
              </a:ln>
              <a:solidFill>
                <a:schemeClr val="bg1"/>
              </a:solidFill>
            </a:endParaRPr>
          </a:p>
        </p:txBody>
      </p:sp>
      <p:sp>
        <p:nvSpPr>
          <p:cNvPr id="83" name="テキスト ボックス 82"/>
          <p:cNvSpPr txBox="1"/>
          <p:nvPr/>
        </p:nvSpPr>
        <p:spPr>
          <a:xfrm>
            <a:off x="2500298" y="571480"/>
            <a:ext cx="3071834" cy="830997"/>
          </a:xfrm>
          <a:prstGeom prst="rect">
            <a:avLst/>
          </a:prstGeom>
          <a:noFill/>
        </p:spPr>
        <p:txBody>
          <a:bodyPr wrap="square" rtlCol="0">
            <a:spAutoFit/>
          </a:bodyPr>
          <a:lstStyle/>
          <a:p>
            <a:r>
              <a:rPr lang="en-US" altLang="ja-JP" sz="2400" dirty="0" smtClean="0">
                <a:solidFill>
                  <a:schemeClr val="bg1"/>
                </a:solidFill>
              </a:rPr>
              <a:t>s/kb </a:t>
            </a:r>
            <a:r>
              <a:rPr lang="ja-JP" altLang="en-US" sz="2400" dirty="0" smtClean="0">
                <a:solidFill>
                  <a:schemeClr val="bg1"/>
                </a:solidFill>
              </a:rPr>
              <a:t>～ </a:t>
            </a:r>
            <a:r>
              <a:rPr lang="en-US" altLang="ja-JP" sz="2400" dirty="0" smtClean="0">
                <a:solidFill>
                  <a:schemeClr val="bg1"/>
                </a:solidFill>
              </a:rPr>
              <a:t>15 </a:t>
            </a:r>
            <a:r>
              <a:rPr lang="ja-JP" altLang="en-US" sz="2400" dirty="0" smtClean="0">
                <a:solidFill>
                  <a:schemeClr val="bg1"/>
                </a:solidFill>
              </a:rPr>
              <a:t>（</a:t>
            </a:r>
            <a:r>
              <a:rPr lang="en-US" altLang="ja-JP" sz="2400" dirty="0" smtClean="0">
                <a:solidFill>
                  <a:schemeClr val="bg1"/>
                </a:solidFill>
              </a:rPr>
              <a:t>HN</a:t>
            </a:r>
            <a:r>
              <a:rPr lang="ja-JP" altLang="en-US" sz="2400" dirty="0" smtClean="0">
                <a:solidFill>
                  <a:schemeClr val="bg1"/>
                </a:solidFill>
              </a:rPr>
              <a:t>）</a:t>
            </a:r>
            <a:endParaRPr lang="en-US" altLang="ja-JP" sz="2400" dirty="0" smtClean="0">
              <a:solidFill>
                <a:schemeClr val="bg1"/>
              </a:solidFill>
            </a:endParaRPr>
          </a:p>
          <a:p>
            <a:r>
              <a:rPr kumimoji="1" lang="en-US" altLang="ja-JP" sz="2400" dirty="0" smtClean="0">
                <a:solidFill>
                  <a:schemeClr val="bg1"/>
                </a:solidFill>
              </a:rPr>
              <a:t>s/kb </a:t>
            </a:r>
            <a:r>
              <a:rPr kumimoji="1" lang="ja-JP" altLang="en-US" sz="2400" dirty="0" smtClean="0">
                <a:solidFill>
                  <a:schemeClr val="bg1"/>
                </a:solidFill>
              </a:rPr>
              <a:t>～　</a:t>
            </a:r>
            <a:r>
              <a:rPr kumimoji="1" lang="en-US" altLang="ja-JP" sz="2400" dirty="0" smtClean="0">
                <a:solidFill>
                  <a:schemeClr val="bg1"/>
                </a:solidFill>
              </a:rPr>
              <a:t>3 </a:t>
            </a:r>
            <a:r>
              <a:rPr kumimoji="1" lang="ja-JP" altLang="en-US" sz="2400" dirty="0" smtClean="0">
                <a:solidFill>
                  <a:schemeClr val="bg1"/>
                </a:solidFill>
              </a:rPr>
              <a:t>（</a:t>
            </a:r>
            <a:r>
              <a:rPr kumimoji="1" lang="en-US" altLang="ja-JP" sz="2400" dirty="0" smtClean="0">
                <a:solidFill>
                  <a:schemeClr val="bg1"/>
                </a:solidFill>
              </a:rPr>
              <a:t>SN</a:t>
            </a:r>
            <a:r>
              <a:rPr kumimoji="1" lang="ja-JP" altLang="en-US" sz="2400" dirty="0" smtClean="0">
                <a:solidFill>
                  <a:schemeClr val="bg1"/>
                </a:solidFill>
              </a:rPr>
              <a:t>）</a:t>
            </a:r>
            <a:endParaRPr kumimoji="1" lang="ja-JP" altLang="en-US" sz="2400" dirty="0">
              <a:solidFill>
                <a:schemeClr val="bg1"/>
              </a:solidFill>
            </a:endParaRPr>
          </a:p>
        </p:txBody>
      </p:sp>
      <p:cxnSp>
        <p:nvCxnSpPr>
          <p:cNvPr id="105" name="直線矢印コネクタ 104"/>
          <p:cNvCxnSpPr/>
          <p:nvPr/>
        </p:nvCxnSpPr>
        <p:spPr>
          <a:xfrm flipV="1">
            <a:off x="4857752" y="3357562"/>
            <a:ext cx="1214446" cy="928694"/>
          </a:xfrm>
          <a:prstGeom prst="straightConnector1">
            <a:avLst/>
          </a:prstGeom>
          <a:ln w="31750">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112" name="直線矢印コネクタ 111"/>
          <p:cNvCxnSpPr/>
          <p:nvPr/>
        </p:nvCxnSpPr>
        <p:spPr>
          <a:xfrm flipV="1">
            <a:off x="4929190" y="3929066"/>
            <a:ext cx="1438284" cy="357190"/>
          </a:xfrm>
          <a:prstGeom prst="straightConnector1">
            <a:avLst/>
          </a:prstGeom>
          <a:ln w="31750">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116" name="直線矢印コネクタ 115"/>
          <p:cNvCxnSpPr/>
          <p:nvPr/>
        </p:nvCxnSpPr>
        <p:spPr>
          <a:xfrm rot="5400000" flipH="1" flipV="1">
            <a:off x="4750595" y="3250405"/>
            <a:ext cx="1143008" cy="785818"/>
          </a:xfrm>
          <a:prstGeom prst="straightConnector1">
            <a:avLst/>
          </a:prstGeom>
          <a:ln w="31750">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119" name="直線矢印コネクタ 118"/>
          <p:cNvCxnSpPr/>
          <p:nvPr/>
        </p:nvCxnSpPr>
        <p:spPr>
          <a:xfrm rot="5400000" flipH="1" flipV="1">
            <a:off x="4357686" y="3357562"/>
            <a:ext cx="1357322" cy="357190"/>
          </a:xfrm>
          <a:prstGeom prst="straightConnector1">
            <a:avLst/>
          </a:prstGeom>
          <a:ln w="31750">
            <a:solidFill>
              <a:schemeClr val="bg1"/>
            </a:solidFill>
            <a:tailEnd type="arrow"/>
          </a:ln>
        </p:spPr>
        <p:style>
          <a:lnRef idx="1">
            <a:schemeClr val="accent1"/>
          </a:lnRef>
          <a:fillRef idx="0">
            <a:schemeClr val="accent1"/>
          </a:fillRef>
          <a:effectRef idx="0">
            <a:schemeClr val="accent1"/>
          </a:effectRef>
          <a:fontRef idx="minor">
            <a:schemeClr val="tx1"/>
          </a:fontRef>
        </p:style>
      </p:cxnSp>
      <p:sp>
        <p:nvSpPr>
          <p:cNvPr id="126" name="テキスト ボックス 125"/>
          <p:cNvSpPr txBox="1"/>
          <p:nvPr/>
        </p:nvSpPr>
        <p:spPr>
          <a:xfrm>
            <a:off x="1857356" y="2714620"/>
            <a:ext cx="571504" cy="523220"/>
          </a:xfrm>
          <a:prstGeom prst="rect">
            <a:avLst/>
          </a:prstGeom>
          <a:noFill/>
        </p:spPr>
        <p:txBody>
          <a:bodyPr wrap="square" rtlCol="0">
            <a:spAutoFit/>
          </a:bodyPr>
          <a:lstStyle/>
          <a:p>
            <a:r>
              <a:rPr kumimoji="1" lang="ja-JP" altLang="en-US" sz="2800" dirty="0" smtClean="0">
                <a:solidFill>
                  <a:schemeClr val="bg1"/>
                </a:solidFill>
              </a:rPr>
              <a:t>Ｓｉ</a:t>
            </a:r>
            <a:endParaRPr kumimoji="1" lang="ja-JP" altLang="en-US" sz="2800" dirty="0">
              <a:solidFill>
                <a:schemeClr val="bg1"/>
              </a:solidFill>
            </a:endParaRPr>
          </a:p>
        </p:txBody>
      </p:sp>
      <p:sp>
        <p:nvSpPr>
          <p:cNvPr id="127" name="テキスト ボックス 126"/>
          <p:cNvSpPr txBox="1"/>
          <p:nvPr/>
        </p:nvSpPr>
        <p:spPr>
          <a:xfrm>
            <a:off x="1785917" y="3214686"/>
            <a:ext cx="857257" cy="523220"/>
          </a:xfrm>
          <a:prstGeom prst="rect">
            <a:avLst/>
          </a:prstGeom>
          <a:noFill/>
        </p:spPr>
        <p:txBody>
          <a:bodyPr wrap="square" rtlCol="0">
            <a:spAutoFit/>
          </a:bodyPr>
          <a:lstStyle/>
          <a:p>
            <a:r>
              <a:rPr kumimoji="1" lang="en-US" altLang="ja-JP" sz="2800" dirty="0" smtClean="0">
                <a:solidFill>
                  <a:schemeClr val="bg1"/>
                </a:solidFill>
              </a:rPr>
              <a:t>C+O</a:t>
            </a:r>
            <a:endParaRPr kumimoji="1" lang="ja-JP" altLang="en-US" sz="2800" dirty="0">
              <a:solidFill>
                <a:schemeClr val="bg1"/>
              </a:solidFill>
            </a:endParaRPr>
          </a:p>
        </p:txBody>
      </p:sp>
      <p:sp>
        <p:nvSpPr>
          <p:cNvPr id="128" name="Text Box 16"/>
          <p:cNvSpPr txBox="1">
            <a:spLocks noChangeArrowheads="1"/>
          </p:cNvSpPr>
          <p:nvPr/>
        </p:nvSpPr>
        <p:spPr bwMode="auto">
          <a:xfrm>
            <a:off x="1829445" y="3786190"/>
            <a:ext cx="813729" cy="523220"/>
          </a:xfrm>
          <a:prstGeom prst="rect">
            <a:avLst/>
          </a:prstGeom>
          <a:noFill/>
          <a:ln w="9525">
            <a:noFill/>
            <a:miter lim="800000"/>
            <a:headEnd/>
            <a:tailEnd/>
          </a:ln>
          <a:effectLst/>
        </p:spPr>
        <p:txBody>
          <a:bodyPr wrap="square">
            <a:spAutoFit/>
          </a:bodyPr>
          <a:lstStyle/>
          <a:p>
            <a:pPr eaLnBrk="1" hangingPunct="1"/>
            <a:r>
              <a:rPr lang="en-US" altLang="ja-JP" sz="2800" dirty="0">
                <a:solidFill>
                  <a:schemeClr val="bg1"/>
                </a:solidFill>
              </a:rPr>
              <a:t>He</a:t>
            </a:r>
          </a:p>
        </p:txBody>
      </p:sp>
      <p:sp>
        <p:nvSpPr>
          <p:cNvPr id="129" name="テキスト ボックス 128"/>
          <p:cNvSpPr txBox="1"/>
          <p:nvPr/>
        </p:nvSpPr>
        <p:spPr>
          <a:xfrm>
            <a:off x="6286512" y="3714752"/>
            <a:ext cx="1928826" cy="461665"/>
          </a:xfrm>
          <a:prstGeom prst="rect">
            <a:avLst/>
          </a:prstGeom>
          <a:noFill/>
        </p:spPr>
        <p:txBody>
          <a:bodyPr wrap="square" rtlCol="0">
            <a:spAutoFit/>
          </a:bodyPr>
          <a:lstStyle/>
          <a:p>
            <a:r>
              <a:rPr kumimoji="1" lang="ja-JP" altLang="en-US" sz="2400" b="1" dirty="0" smtClean="0">
                <a:ln w="12700">
                  <a:solidFill>
                    <a:schemeClr val="tx1"/>
                  </a:solidFill>
                </a:ln>
                <a:solidFill>
                  <a:schemeClr val="bg1"/>
                </a:solidFill>
              </a:rPr>
              <a:t>ニュートリノ</a:t>
            </a:r>
            <a:endParaRPr kumimoji="1" lang="ja-JP" altLang="en-US" sz="2400" b="1" dirty="0">
              <a:ln w="12700">
                <a:solidFill>
                  <a:schemeClr val="tx1"/>
                </a:solidFill>
              </a:ln>
              <a:solidFill>
                <a:schemeClr val="bg1"/>
              </a:solidFill>
            </a:endParaRPr>
          </a:p>
        </p:txBody>
      </p:sp>
      <p:sp>
        <p:nvSpPr>
          <p:cNvPr id="42" name="テキスト ボックス 41"/>
          <p:cNvSpPr txBox="1"/>
          <p:nvPr/>
        </p:nvSpPr>
        <p:spPr>
          <a:xfrm>
            <a:off x="6572264" y="2571744"/>
            <a:ext cx="2571736" cy="461665"/>
          </a:xfrm>
          <a:prstGeom prst="rect">
            <a:avLst/>
          </a:prstGeom>
          <a:noFill/>
          <a:ln>
            <a:noFill/>
          </a:ln>
        </p:spPr>
        <p:txBody>
          <a:bodyPr wrap="square" rtlCol="0">
            <a:spAutoFit/>
          </a:bodyPr>
          <a:lstStyle/>
          <a:p>
            <a:r>
              <a:rPr kumimoji="1" lang="en-US" altLang="ja-JP" sz="2400" b="1" dirty="0" smtClean="0">
                <a:ln w="3175">
                  <a:solidFill>
                    <a:schemeClr val="tx1"/>
                  </a:solidFill>
                </a:ln>
                <a:solidFill>
                  <a:schemeClr val="bg1"/>
                </a:solidFill>
              </a:rPr>
              <a:t>s/kb</a:t>
            </a:r>
            <a:r>
              <a:rPr kumimoji="1" lang="ja-JP" altLang="en-US" sz="2400" b="1" dirty="0" smtClean="0">
                <a:ln w="3175">
                  <a:solidFill>
                    <a:schemeClr val="tx1"/>
                  </a:solidFill>
                </a:ln>
                <a:solidFill>
                  <a:schemeClr val="bg1"/>
                </a:solidFill>
              </a:rPr>
              <a:t>～数十程度</a:t>
            </a:r>
            <a:endParaRPr kumimoji="1" lang="ja-JP" altLang="en-US" sz="2400" b="1" dirty="0">
              <a:ln w="3175">
                <a:solidFill>
                  <a:schemeClr val="tx1"/>
                </a:solidFill>
              </a:ln>
              <a:solidFill>
                <a:schemeClr val="bg1"/>
              </a:solidFill>
            </a:endParaRPr>
          </a:p>
        </p:txBody>
      </p:sp>
      <p:sp>
        <p:nvSpPr>
          <p:cNvPr id="43" name="テキスト ボックス 42"/>
          <p:cNvSpPr txBox="1"/>
          <p:nvPr/>
        </p:nvSpPr>
        <p:spPr>
          <a:xfrm>
            <a:off x="285720" y="4500570"/>
            <a:ext cx="8858280" cy="1938992"/>
          </a:xfrm>
          <a:prstGeom prst="rect">
            <a:avLst/>
          </a:prstGeom>
          <a:noFill/>
        </p:spPr>
        <p:txBody>
          <a:bodyPr wrap="square" rtlCol="0">
            <a:spAutoFit/>
          </a:bodyPr>
          <a:lstStyle/>
          <a:p>
            <a:r>
              <a:rPr lang="ja-JP" altLang="en-US" sz="2800" dirty="0" smtClean="0">
                <a:solidFill>
                  <a:schemeClr val="bg1"/>
                </a:solidFill>
              </a:rPr>
              <a:t>中性子過剰（</a:t>
            </a:r>
            <a:r>
              <a:rPr lang="en-US" altLang="ja-JP" sz="2800" dirty="0" smtClean="0">
                <a:solidFill>
                  <a:schemeClr val="bg1"/>
                </a:solidFill>
              </a:rPr>
              <a:t>Ye&lt;0.5</a:t>
            </a:r>
            <a:r>
              <a:rPr lang="ja-JP" altLang="en-US" sz="2800" dirty="0" smtClean="0">
                <a:solidFill>
                  <a:schemeClr val="bg1"/>
                </a:solidFill>
              </a:rPr>
              <a:t>）</a:t>
            </a:r>
            <a:r>
              <a:rPr lang="en-US" altLang="ja-JP" sz="2800" dirty="0" smtClean="0">
                <a:solidFill>
                  <a:schemeClr val="bg1"/>
                </a:solidFill>
              </a:rPr>
              <a:t>, </a:t>
            </a:r>
            <a:r>
              <a:rPr lang="ja-JP" altLang="en-US" sz="2800" dirty="0" smtClean="0">
                <a:solidFill>
                  <a:schemeClr val="bg1"/>
                </a:solidFill>
              </a:rPr>
              <a:t>陽子過剰（</a:t>
            </a:r>
            <a:r>
              <a:rPr lang="en-US" altLang="ja-JP" sz="2800" dirty="0" smtClean="0">
                <a:solidFill>
                  <a:schemeClr val="bg1"/>
                </a:solidFill>
              </a:rPr>
              <a:t>Ye&gt;0.5</a:t>
            </a:r>
            <a:r>
              <a:rPr lang="ja-JP" altLang="en-US" sz="2800" dirty="0" smtClean="0">
                <a:solidFill>
                  <a:schemeClr val="bg1"/>
                </a:solidFill>
              </a:rPr>
              <a:t>）</a:t>
            </a:r>
            <a:r>
              <a:rPr lang="en-US" altLang="ja-JP" sz="2800" dirty="0" smtClean="0">
                <a:solidFill>
                  <a:schemeClr val="bg1"/>
                </a:solidFill>
              </a:rPr>
              <a:t>,</a:t>
            </a:r>
          </a:p>
          <a:p>
            <a:r>
              <a:rPr kumimoji="1" lang="ja-JP" altLang="en-US" sz="2800" dirty="0" smtClean="0">
                <a:solidFill>
                  <a:schemeClr val="bg1"/>
                </a:solidFill>
              </a:rPr>
              <a:t>高エントロピー</a:t>
            </a:r>
            <a:r>
              <a:rPr lang="ja-JP" altLang="en-US" sz="2800" dirty="0" smtClean="0">
                <a:solidFill>
                  <a:schemeClr val="bg1"/>
                </a:solidFill>
              </a:rPr>
              <a:t>（</a:t>
            </a:r>
            <a:r>
              <a:rPr lang="en-US" altLang="ja-JP" sz="2800" dirty="0" smtClean="0">
                <a:solidFill>
                  <a:schemeClr val="bg1"/>
                </a:solidFill>
              </a:rPr>
              <a:t>s/kb</a:t>
            </a:r>
            <a:r>
              <a:rPr lang="ja-JP" altLang="en-US" sz="2800" dirty="0" smtClean="0">
                <a:solidFill>
                  <a:schemeClr val="bg1"/>
                </a:solidFill>
              </a:rPr>
              <a:t>～数十）</a:t>
            </a:r>
            <a:r>
              <a:rPr lang="en-US" altLang="ja-JP" sz="2800" dirty="0" smtClean="0">
                <a:solidFill>
                  <a:schemeClr val="bg1"/>
                </a:solidFill>
              </a:rPr>
              <a:t>, </a:t>
            </a:r>
            <a:r>
              <a:rPr lang="ja-JP" altLang="en-US" sz="2800" dirty="0" smtClean="0">
                <a:solidFill>
                  <a:schemeClr val="bg1"/>
                </a:solidFill>
              </a:rPr>
              <a:t>ニュートリノ反応</a:t>
            </a:r>
            <a:endParaRPr lang="en-US" altLang="ja-JP" sz="2800" dirty="0" smtClean="0">
              <a:solidFill>
                <a:schemeClr val="bg1"/>
              </a:solidFill>
            </a:endParaRPr>
          </a:p>
          <a:p>
            <a:r>
              <a:rPr lang="ja-JP" altLang="en-US" sz="3200" dirty="0" smtClean="0">
                <a:solidFill>
                  <a:schemeClr val="bg1"/>
                </a:solidFill>
              </a:rPr>
              <a:t>→　多様な元素合成の</a:t>
            </a:r>
            <a:r>
              <a:rPr kumimoji="1" lang="ja-JP" altLang="en-US" sz="3200" dirty="0" smtClean="0">
                <a:solidFill>
                  <a:schemeClr val="bg1"/>
                </a:solidFill>
              </a:rPr>
              <a:t>可能性</a:t>
            </a:r>
            <a:endParaRPr lang="en-US" altLang="ja-JP" sz="3200" dirty="0" smtClean="0">
              <a:solidFill>
                <a:schemeClr val="bg1"/>
              </a:solidFill>
            </a:endParaRPr>
          </a:p>
          <a:p>
            <a:r>
              <a:rPr kumimoji="1" lang="ja-JP" altLang="en-US" sz="3200" dirty="0" smtClean="0">
                <a:solidFill>
                  <a:schemeClr val="bg1"/>
                </a:solidFill>
              </a:rPr>
              <a:t>→</a:t>
            </a:r>
            <a:r>
              <a:rPr kumimoji="1" lang="ja-JP" altLang="en-US" sz="3200" dirty="0" smtClean="0">
                <a:solidFill>
                  <a:srgbClr val="FFFF00"/>
                </a:solidFill>
                <a:effectLst>
                  <a:outerShdw blurRad="50800" dist="38100" dir="18900000" algn="bl" rotWithShape="0">
                    <a:prstClr val="black">
                      <a:alpha val="40000"/>
                    </a:prstClr>
                  </a:outerShdw>
                </a:effectLst>
              </a:rPr>
              <a:t>これらの寄与も考慮し、</a:t>
            </a:r>
            <a:r>
              <a:rPr lang="en-US" altLang="ja-JP" sz="3200" dirty="0" smtClean="0">
                <a:solidFill>
                  <a:srgbClr val="FFFF00"/>
                </a:solidFill>
                <a:effectLst>
                  <a:outerShdw blurRad="50800" dist="38100" dir="18900000" algn="bl" rotWithShape="0">
                    <a:prstClr val="black">
                      <a:alpha val="40000"/>
                    </a:prstClr>
                  </a:outerShdw>
                </a:effectLst>
              </a:rPr>
              <a:t>EMP</a:t>
            </a:r>
            <a:r>
              <a:rPr lang="ja-JP" altLang="en-US" sz="3200" dirty="0" smtClean="0">
                <a:solidFill>
                  <a:srgbClr val="FFFF00"/>
                </a:solidFill>
                <a:effectLst>
                  <a:outerShdw blurRad="50800" dist="38100" dir="18900000" algn="bl" rotWithShape="0">
                    <a:prstClr val="black">
                      <a:alpha val="40000"/>
                    </a:prstClr>
                  </a:outerShdw>
                </a:effectLst>
              </a:rPr>
              <a:t>と比較する必要！</a:t>
            </a:r>
            <a:endParaRPr kumimoji="1" lang="en-US" altLang="ja-JP" sz="3200" dirty="0" smtClean="0">
              <a:solidFill>
                <a:srgbClr val="FFFF00"/>
              </a:solidFill>
              <a:effectLst>
                <a:outerShdw blurRad="50800" dist="38100" dir="18900000" algn="bl" rotWithShape="0">
                  <a:prstClr val="black">
                    <a:alpha val="40000"/>
                  </a:prstClr>
                </a:outerShdw>
              </a:effectLst>
            </a:endParaRPr>
          </a:p>
        </p:txBody>
      </p:sp>
      <p:sp>
        <p:nvSpPr>
          <p:cNvPr id="44" name="右中かっこ 43"/>
          <p:cNvSpPr/>
          <p:nvPr/>
        </p:nvSpPr>
        <p:spPr>
          <a:xfrm rot="14263217">
            <a:off x="458912" y="1567787"/>
            <a:ext cx="828479" cy="1213044"/>
          </a:xfrm>
          <a:prstGeom prst="rightBrace">
            <a:avLst/>
          </a:prstGeom>
          <a:ln>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p>
        </p:txBody>
      </p:sp>
      <p:sp>
        <p:nvSpPr>
          <p:cNvPr id="63" name="テキスト ボックス 62"/>
          <p:cNvSpPr txBox="1"/>
          <p:nvPr/>
        </p:nvSpPr>
        <p:spPr>
          <a:xfrm>
            <a:off x="-32" y="1142984"/>
            <a:ext cx="1428760" cy="646331"/>
          </a:xfrm>
          <a:prstGeom prst="rect">
            <a:avLst/>
          </a:prstGeom>
          <a:noFill/>
        </p:spPr>
        <p:txBody>
          <a:bodyPr wrap="square" rtlCol="0">
            <a:spAutoFit/>
          </a:bodyPr>
          <a:lstStyle/>
          <a:p>
            <a:r>
              <a:rPr kumimoji="1" lang="ja-JP" altLang="en-US" dirty="0" smtClean="0">
                <a:solidFill>
                  <a:schemeClr val="bg1"/>
                </a:solidFill>
              </a:rPr>
              <a:t>宇宙空間に</a:t>
            </a:r>
            <a:endParaRPr kumimoji="1" lang="en-US" altLang="ja-JP" dirty="0" smtClean="0">
              <a:solidFill>
                <a:schemeClr val="bg1"/>
              </a:solidFill>
            </a:endParaRPr>
          </a:p>
          <a:p>
            <a:r>
              <a:rPr lang="ja-JP" altLang="en-US" dirty="0" smtClean="0">
                <a:solidFill>
                  <a:schemeClr val="bg1"/>
                </a:solidFill>
              </a:rPr>
              <a:t>放出される</a:t>
            </a:r>
            <a:endParaRPr kumimoji="1" lang="ja-JP" altLang="en-US" dirty="0">
              <a:solidFill>
                <a:schemeClr val="bg1"/>
              </a:solidFill>
            </a:endParaRPr>
          </a:p>
        </p:txBody>
      </p:sp>
      <p:sp>
        <p:nvSpPr>
          <p:cNvPr id="64" name="テキスト ボックス 63"/>
          <p:cNvSpPr txBox="1"/>
          <p:nvPr/>
        </p:nvSpPr>
        <p:spPr>
          <a:xfrm>
            <a:off x="5643570" y="1428736"/>
            <a:ext cx="2571768" cy="954107"/>
          </a:xfrm>
          <a:prstGeom prst="rect">
            <a:avLst/>
          </a:prstGeom>
          <a:noFill/>
        </p:spPr>
        <p:txBody>
          <a:bodyPr wrap="square" rtlCol="0">
            <a:spAutoFit/>
          </a:bodyPr>
          <a:lstStyle/>
          <a:p>
            <a:r>
              <a:rPr kumimoji="1" lang="ja-JP" altLang="en-US" sz="2800" dirty="0" smtClean="0">
                <a:solidFill>
                  <a:schemeClr val="bg1"/>
                </a:solidFill>
              </a:rPr>
              <a:t>鉄コア表面付近</a:t>
            </a:r>
            <a:endParaRPr kumimoji="1" lang="en-US" altLang="ja-JP" sz="2800" dirty="0" smtClean="0">
              <a:solidFill>
                <a:schemeClr val="bg1"/>
              </a:solidFill>
            </a:endParaRPr>
          </a:p>
          <a:p>
            <a:r>
              <a:rPr lang="ja-JP" altLang="en-US" sz="2800" dirty="0" smtClean="0">
                <a:solidFill>
                  <a:schemeClr val="bg1"/>
                </a:solidFill>
              </a:rPr>
              <a:t>（</a:t>
            </a:r>
            <a:r>
              <a:rPr lang="en-US" altLang="ja-JP" sz="2800" dirty="0" smtClean="0">
                <a:solidFill>
                  <a:schemeClr val="bg1"/>
                </a:solidFill>
              </a:rPr>
              <a:t>hot bubble</a:t>
            </a:r>
            <a:r>
              <a:rPr lang="ja-JP" altLang="en-US" sz="2800" dirty="0" smtClean="0">
                <a:solidFill>
                  <a:schemeClr val="bg1"/>
                </a:solidFill>
              </a:rPr>
              <a:t>）</a:t>
            </a:r>
            <a:endParaRPr kumimoji="1" lang="ja-JP" altLang="en-US" sz="2800" dirty="0">
              <a:solidFill>
                <a:schemeClr val="bg1"/>
              </a:solidFill>
            </a:endParaRPr>
          </a:p>
        </p:txBody>
      </p:sp>
      <p:sp>
        <p:nvSpPr>
          <p:cNvPr id="70" name="テキスト ボックス 69"/>
          <p:cNvSpPr txBox="1"/>
          <p:nvPr/>
        </p:nvSpPr>
        <p:spPr>
          <a:xfrm>
            <a:off x="3857620" y="4059800"/>
            <a:ext cx="1214446" cy="369332"/>
          </a:xfrm>
          <a:prstGeom prst="rect">
            <a:avLst/>
          </a:prstGeom>
          <a:noFill/>
        </p:spPr>
        <p:txBody>
          <a:bodyPr wrap="square" rtlCol="0">
            <a:spAutoFit/>
          </a:bodyPr>
          <a:lstStyle/>
          <a:p>
            <a:r>
              <a:rPr kumimoji="1" lang="ja-JP" altLang="en-US" dirty="0" smtClean="0">
                <a:solidFill>
                  <a:schemeClr val="bg1"/>
                </a:solidFill>
              </a:rPr>
              <a:t>星の中心</a:t>
            </a:r>
            <a:endParaRPr kumimoji="1" lang="ja-JP" altLang="en-US" dirty="0">
              <a:solidFill>
                <a:schemeClr val="bg1"/>
              </a:solidFill>
            </a:endParaRPr>
          </a:p>
        </p:txBody>
      </p:sp>
      <p:sp>
        <p:nvSpPr>
          <p:cNvPr id="71" name="テキスト ボックス 70"/>
          <p:cNvSpPr txBox="1"/>
          <p:nvPr/>
        </p:nvSpPr>
        <p:spPr>
          <a:xfrm>
            <a:off x="6286512" y="4488428"/>
            <a:ext cx="3071834" cy="646331"/>
          </a:xfrm>
          <a:prstGeom prst="rect">
            <a:avLst/>
          </a:prstGeom>
          <a:noFill/>
        </p:spPr>
        <p:txBody>
          <a:bodyPr wrap="square" rtlCol="0">
            <a:spAutoFit/>
          </a:bodyPr>
          <a:lstStyle/>
          <a:p>
            <a:r>
              <a:rPr kumimoji="1" lang="ja-JP" altLang="en-US" dirty="0" smtClean="0">
                <a:solidFill>
                  <a:schemeClr val="bg1"/>
                </a:solidFill>
              </a:rPr>
              <a:t>　多次元シミュレーション</a:t>
            </a:r>
            <a:endParaRPr kumimoji="1" lang="en-US" altLang="ja-JP" dirty="0" smtClean="0">
              <a:solidFill>
                <a:schemeClr val="bg1"/>
              </a:solidFill>
            </a:endParaRPr>
          </a:p>
          <a:p>
            <a:r>
              <a:rPr kumimoji="1" lang="ja-JP" altLang="en-US" dirty="0" smtClean="0">
                <a:solidFill>
                  <a:schemeClr val="bg1"/>
                </a:solidFill>
              </a:rPr>
              <a:t>　　　　　　　　（</a:t>
            </a:r>
            <a:r>
              <a:rPr kumimoji="1" lang="en-US" altLang="ja-JP" dirty="0" smtClean="0">
                <a:solidFill>
                  <a:schemeClr val="bg1"/>
                </a:solidFill>
              </a:rPr>
              <a:t>Janka et al. ‘03)</a:t>
            </a:r>
            <a:endParaRPr kumimoji="1" lang="ja-JP" altLang="en-US" dirty="0">
              <a:solidFill>
                <a:schemeClr val="bg1"/>
              </a:solidFill>
            </a:endParaRPr>
          </a:p>
        </p:txBody>
      </p:sp>
      <p:cxnSp>
        <p:nvCxnSpPr>
          <p:cNvPr id="73" name="直線コネクタ 72"/>
          <p:cNvCxnSpPr/>
          <p:nvPr/>
        </p:nvCxnSpPr>
        <p:spPr>
          <a:xfrm>
            <a:off x="714348" y="6357958"/>
            <a:ext cx="7858180" cy="1588"/>
          </a:xfrm>
          <a:prstGeom prst="line">
            <a:avLst/>
          </a:prstGeom>
          <a:ln w="25400">
            <a:solidFill>
              <a:srgbClr val="FFFF00"/>
            </a:solidFill>
          </a:ln>
        </p:spPr>
        <p:style>
          <a:lnRef idx="1">
            <a:schemeClr val="accent1"/>
          </a:lnRef>
          <a:fillRef idx="0">
            <a:schemeClr val="accent1"/>
          </a:fillRef>
          <a:effectRef idx="0">
            <a:schemeClr val="accent1"/>
          </a:effectRef>
          <a:fontRef idx="minor">
            <a:schemeClr val="tx1"/>
          </a:fontRef>
        </p:style>
      </p:cxnSp>
      <p:sp>
        <p:nvSpPr>
          <p:cNvPr id="65" name="テキスト ボックス 64"/>
          <p:cNvSpPr txBox="1"/>
          <p:nvPr/>
        </p:nvSpPr>
        <p:spPr>
          <a:xfrm>
            <a:off x="214282" y="71414"/>
            <a:ext cx="1500198" cy="523220"/>
          </a:xfrm>
          <a:prstGeom prst="rect">
            <a:avLst/>
          </a:prstGeom>
          <a:noFill/>
        </p:spPr>
        <p:txBody>
          <a:bodyPr wrap="square" rtlCol="0">
            <a:spAutoFit/>
          </a:bodyPr>
          <a:lstStyle/>
          <a:p>
            <a:r>
              <a:rPr kumimoji="1" lang="en-US" altLang="ja-JP" sz="2800" dirty="0" smtClean="0">
                <a:solidFill>
                  <a:schemeClr val="bg1"/>
                </a:solidFill>
              </a:rPr>
              <a:t>0. Intro</a:t>
            </a:r>
            <a:endParaRPr kumimoji="1" lang="ja-JP" altLang="en-US" sz="2800" dirty="0">
              <a:solidFill>
                <a:schemeClr val="bg1"/>
              </a:solidFill>
            </a:endParaRPr>
          </a:p>
        </p:txBody>
      </p:sp>
      <p:sp>
        <p:nvSpPr>
          <p:cNvPr id="68" name="テキスト ボックス 67"/>
          <p:cNvSpPr txBox="1"/>
          <p:nvPr/>
        </p:nvSpPr>
        <p:spPr>
          <a:xfrm>
            <a:off x="8001024" y="4286256"/>
            <a:ext cx="928694" cy="369332"/>
          </a:xfrm>
          <a:prstGeom prst="rect">
            <a:avLst/>
          </a:prstGeom>
          <a:noFill/>
        </p:spPr>
        <p:txBody>
          <a:bodyPr wrap="square" rtlCol="0">
            <a:spAutoFit/>
          </a:bodyPr>
          <a:lstStyle/>
          <a:p>
            <a:r>
              <a:rPr lang="en-US" altLang="ja-JP" dirty="0" smtClean="0">
                <a:solidFill>
                  <a:schemeClr val="bg1"/>
                </a:solidFill>
              </a:rPr>
              <a:t>(km)</a:t>
            </a:r>
            <a:endParaRPr kumimoji="1" lang="ja-JP" altLang="en-US" dirty="0">
              <a:solidFill>
                <a:schemeClr val="bg1"/>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pic>
        <p:nvPicPr>
          <p:cNvPr id="4" name="コンテンツ プレースホルダ 3" descr="nps02c.jpg"/>
          <p:cNvPicPr>
            <a:picLocks noGrp="1" noChangeAspect="1"/>
          </p:cNvPicPr>
          <p:nvPr>
            <p:ph idx="1"/>
          </p:nvPr>
        </p:nvPicPr>
        <p:blipFill>
          <a:blip r:embed="rId2"/>
          <a:stretch>
            <a:fillRect/>
          </a:stretch>
        </p:blipFill>
        <p:spPr>
          <a:xfrm>
            <a:off x="0" y="-24"/>
            <a:ext cx="9144032" cy="6858024"/>
          </a:xfrm>
        </p:spPr>
      </p:pic>
      <p:pic>
        <p:nvPicPr>
          <p:cNvPr id="6" name="図 5" descr="1.bmp"/>
          <p:cNvPicPr>
            <a:picLocks noChangeAspect="1"/>
          </p:cNvPicPr>
          <p:nvPr/>
        </p:nvPicPr>
        <p:blipFill>
          <a:blip r:embed="rId3"/>
          <a:stretch>
            <a:fillRect/>
          </a:stretch>
        </p:blipFill>
        <p:spPr>
          <a:xfrm>
            <a:off x="785786" y="1000108"/>
            <a:ext cx="3929090" cy="4038232"/>
          </a:xfrm>
          <a:prstGeom prst="rect">
            <a:avLst/>
          </a:prstGeom>
        </p:spPr>
      </p:pic>
      <p:sp>
        <p:nvSpPr>
          <p:cNvPr id="7" name="テキスト ボックス 6"/>
          <p:cNvSpPr txBox="1"/>
          <p:nvPr/>
        </p:nvSpPr>
        <p:spPr>
          <a:xfrm>
            <a:off x="1000100" y="2516683"/>
            <a:ext cx="2500330" cy="769441"/>
          </a:xfrm>
          <a:prstGeom prst="rect">
            <a:avLst/>
          </a:prstGeom>
          <a:noFill/>
        </p:spPr>
        <p:txBody>
          <a:bodyPr wrap="square" rtlCol="0">
            <a:spAutoFit/>
          </a:bodyPr>
          <a:lstStyle/>
          <a:p>
            <a:r>
              <a:rPr kumimoji="1" lang="en-US" altLang="ja-JP" sz="4400" b="1" dirty="0" smtClean="0">
                <a:ln w="0">
                  <a:solidFill>
                    <a:schemeClr val="tx1"/>
                  </a:solidFill>
                </a:ln>
                <a:solidFill>
                  <a:schemeClr val="bg1"/>
                </a:solidFill>
              </a:rPr>
              <a:t>Ye&gt; 0.5</a:t>
            </a:r>
            <a:endParaRPr kumimoji="1" lang="ja-JP" altLang="en-US" sz="4400" b="1" dirty="0">
              <a:ln w="0">
                <a:solidFill>
                  <a:schemeClr val="tx1"/>
                </a:solidFill>
              </a:ln>
              <a:solidFill>
                <a:schemeClr val="bg1"/>
              </a:solidFill>
            </a:endParaRPr>
          </a:p>
        </p:txBody>
      </p:sp>
      <p:sp>
        <p:nvSpPr>
          <p:cNvPr id="8" name="テキスト ボックス 7"/>
          <p:cNvSpPr txBox="1"/>
          <p:nvPr/>
        </p:nvSpPr>
        <p:spPr>
          <a:xfrm>
            <a:off x="1928794" y="3357562"/>
            <a:ext cx="2500330" cy="769441"/>
          </a:xfrm>
          <a:prstGeom prst="rect">
            <a:avLst/>
          </a:prstGeom>
          <a:noFill/>
        </p:spPr>
        <p:txBody>
          <a:bodyPr wrap="square" rtlCol="0">
            <a:spAutoFit/>
          </a:bodyPr>
          <a:lstStyle/>
          <a:p>
            <a:r>
              <a:rPr kumimoji="1" lang="en-US" altLang="ja-JP" sz="4400" b="1" dirty="0" smtClean="0">
                <a:ln w="0">
                  <a:solidFill>
                    <a:schemeClr val="tx1"/>
                  </a:solidFill>
                </a:ln>
                <a:solidFill>
                  <a:schemeClr val="bg1"/>
                </a:solidFill>
              </a:rPr>
              <a:t>Ye&lt; 0.5</a:t>
            </a:r>
            <a:endParaRPr kumimoji="1" lang="ja-JP" altLang="en-US" sz="4400" b="1" dirty="0">
              <a:ln w="0">
                <a:solidFill>
                  <a:schemeClr val="tx1"/>
                </a:solidFill>
              </a:ln>
              <a:solidFill>
                <a:schemeClr val="bg1"/>
              </a:solidFill>
            </a:endParaRPr>
          </a:p>
        </p:txBody>
      </p:sp>
      <p:cxnSp>
        <p:nvCxnSpPr>
          <p:cNvPr id="9" name="直線矢印コネクタ 8"/>
          <p:cNvCxnSpPr/>
          <p:nvPr/>
        </p:nvCxnSpPr>
        <p:spPr>
          <a:xfrm flipV="1">
            <a:off x="857224" y="3786190"/>
            <a:ext cx="1214446" cy="928694"/>
          </a:xfrm>
          <a:prstGeom prst="straightConnector1">
            <a:avLst/>
          </a:prstGeom>
          <a:ln w="31750">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10" name="直線矢印コネクタ 9"/>
          <p:cNvCxnSpPr/>
          <p:nvPr/>
        </p:nvCxnSpPr>
        <p:spPr>
          <a:xfrm flipV="1">
            <a:off x="928662" y="4357694"/>
            <a:ext cx="1438284" cy="357190"/>
          </a:xfrm>
          <a:prstGeom prst="straightConnector1">
            <a:avLst/>
          </a:prstGeom>
          <a:ln w="31750">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11" name="直線矢印コネクタ 10"/>
          <p:cNvCxnSpPr/>
          <p:nvPr/>
        </p:nvCxnSpPr>
        <p:spPr>
          <a:xfrm rot="5400000" flipH="1" flipV="1">
            <a:off x="750067" y="3679033"/>
            <a:ext cx="1143008" cy="785818"/>
          </a:xfrm>
          <a:prstGeom prst="straightConnector1">
            <a:avLst/>
          </a:prstGeom>
          <a:ln w="31750">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12" name="直線矢印コネクタ 11"/>
          <p:cNvCxnSpPr/>
          <p:nvPr/>
        </p:nvCxnSpPr>
        <p:spPr>
          <a:xfrm rot="5400000" flipH="1" flipV="1">
            <a:off x="357158" y="3786190"/>
            <a:ext cx="1357322" cy="357190"/>
          </a:xfrm>
          <a:prstGeom prst="straightConnector1">
            <a:avLst/>
          </a:prstGeom>
          <a:ln w="31750">
            <a:solidFill>
              <a:schemeClr val="bg1"/>
            </a:solidFill>
            <a:tailEnd type="arrow"/>
          </a:ln>
        </p:spPr>
        <p:style>
          <a:lnRef idx="1">
            <a:schemeClr val="accent1"/>
          </a:lnRef>
          <a:fillRef idx="0">
            <a:schemeClr val="accent1"/>
          </a:fillRef>
          <a:effectRef idx="0">
            <a:schemeClr val="accent1"/>
          </a:effectRef>
          <a:fontRef idx="minor">
            <a:schemeClr val="tx1"/>
          </a:fontRef>
        </p:style>
      </p:cxnSp>
      <p:sp>
        <p:nvSpPr>
          <p:cNvPr id="13" name="テキスト ボックス 12"/>
          <p:cNvSpPr txBox="1"/>
          <p:nvPr/>
        </p:nvSpPr>
        <p:spPr>
          <a:xfrm>
            <a:off x="2285984" y="4143380"/>
            <a:ext cx="1928826" cy="461665"/>
          </a:xfrm>
          <a:prstGeom prst="rect">
            <a:avLst/>
          </a:prstGeom>
          <a:noFill/>
        </p:spPr>
        <p:txBody>
          <a:bodyPr wrap="square" rtlCol="0">
            <a:spAutoFit/>
          </a:bodyPr>
          <a:lstStyle/>
          <a:p>
            <a:r>
              <a:rPr kumimoji="1" lang="ja-JP" altLang="en-US" sz="2400" b="1" dirty="0" smtClean="0">
                <a:ln w="12700">
                  <a:solidFill>
                    <a:schemeClr val="tx1"/>
                  </a:solidFill>
                </a:ln>
                <a:solidFill>
                  <a:schemeClr val="bg1"/>
                </a:solidFill>
              </a:rPr>
              <a:t>ニュートリノ</a:t>
            </a:r>
            <a:endParaRPr kumimoji="1" lang="ja-JP" altLang="en-US" sz="2400" b="1" dirty="0">
              <a:ln w="12700">
                <a:solidFill>
                  <a:schemeClr val="tx1"/>
                </a:solidFill>
              </a:ln>
              <a:solidFill>
                <a:schemeClr val="bg1"/>
              </a:solidFill>
            </a:endParaRPr>
          </a:p>
        </p:txBody>
      </p:sp>
      <p:sp>
        <p:nvSpPr>
          <p:cNvPr id="14" name="テキスト ボックス 13"/>
          <p:cNvSpPr txBox="1"/>
          <p:nvPr/>
        </p:nvSpPr>
        <p:spPr>
          <a:xfrm>
            <a:off x="2643206" y="3896029"/>
            <a:ext cx="2571736" cy="461665"/>
          </a:xfrm>
          <a:prstGeom prst="rect">
            <a:avLst/>
          </a:prstGeom>
          <a:noFill/>
          <a:ln>
            <a:noFill/>
          </a:ln>
        </p:spPr>
        <p:txBody>
          <a:bodyPr wrap="square" rtlCol="0">
            <a:spAutoFit/>
          </a:bodyPr>
          <a:lstStyle/>
          <a:p>
            <a:r>
              <a:rPr kumimoji="1" lang="en-US" altLang="ja-JP" sz="2400" b="1" dirty="0" smtClean="0">
                <a:ln w="3175">
                  <a:solidFill>
                    <a:schemeClr val="tx1"/>
                  </a:solidFill>
                </a:ln>
                <a:solidFill>
                  <a:schemeClr val="bg1"/>
                </a:solidFill>
              </a:rPr>
              <a:t>s/kb</a:t>
            </a:r>
            <a:r>
              <a:rPr kumimoji="1" lang="ja-JP" altLang="en-US" sz="2400" b="1" dirty="0" smtClean="0">
                <a:ln w="3175">
                  <a:solidFill>
                    <a:schemeClr val="tx1"/>
                  </a:solidFill>
                </a:ln>
                <a:solidFill>
                  <a:schemeClr val="bg1"/>
                </a:solidFill>
              </a:rPr>
              <a:t>～数十程度</a:t>
            </a:r>
            <a:endParaRPr kumimoji="1" lang="ja-JP" altLang="en-US" sz="2400" b="1" dirty="0">
              <a:ln w="3175">
                <a:solidFill>
                  <a:schemeClr val="tx1"/>
                </a:solidFill>
              </a:ln>
              <a:solidFill>
                <a:schemeClr val="bg1"/>
              </a:solidFill>
            </a:endParaRPr>
          </a:p>
        </p:txBody>
      </p:sp>
      <p:sp>
        <p:nvSpPr>
          <p:cNvPr id="15" name="テキスト ボックス 14"/>
          <p:cNvSpPr txBox="1"/>
          <p:nvPr/>
        </p:nvSpPr>
        <p:spPr>
          <a:xfrm>
            <a:off x="1643042" y="1857364"/>
            <a:ext cx="2571768" cy="954107"/>
          </a:xfrm>
          <a:prstGeom prst="rect">
            <a:avLst/>
          </a:prstGeom>
          <a:noFill/>
        </p:spPr>
        <p:txBody>
          <a:bodyPr wrap="square" rtlCol="0">
            <a:spAutoFit/>
          </a:bodyPr>
          <a:lstStyle/>
          <a:p>
            <a:r>
              <a:rPr kumimoji="1" lang="ja-JP" altLang="en-US" sz="2800" dirty="0" smtClean="0">
                <a:solidFill>
                  <a:schemeClr val="bg1"/>
                </a:solidFill>
              </a:rPr>
              <a:t>鉄コア表面付近</a:t>
            </a:r>
            <a:endParaRPr kumimoji="1" lang="en-US" altLang="ja-JP" sz="2800" dirty="0" smtClean="0">
              <a:solidFill>
                <a:schemeClr val="bg1"/>
              </a:solidFill>
            </a:endParaRPr>
          </a:p>
          <a:p>
            <a:r>
              <a:rPr lang="ja-JP" altLang="en-US" sz="2800" dirty="0" smtClean="0">
                <a:solidFill>
                  <a:schemeClr val="bg1"/>
                </a:solidFill>
              </a:rPr>
              <a:t>（</a:t>
            </a:r>
            <a:r>
              <a:rPr lang="en-US" altLang="ja-JP" sz="2800" dirty="0" smtClean="0">
                <a:solidFill>
                  <a:schemeClr val="bg1"/>
                </a:solidFill>
              </a:rPr>
              <a:t>hot bubble</a:t>
            </a:r>
            <a:r>
              <a:rPr lang="ja-JP" altLang="en-US" sz="2800" dirty="0" smtClean="0">
                <a:solidFill>
                  <a:schemeClr val="bg1"/>
                </a:solidFill>
              </a:rPr>
              <a:t>）</a:t>
            </a:r>
            <a:endParaRPr kumimoji="1" lang="ja-JP" altLang="en-US" sz="2800" dirty="0">
              <a:solidFill>
                <a:schemeClr val="bg1"/>
              </a:solidFill>
            </a:endParaRPr>
          </a:p>
        </p:txBody>
      </p:sp>
      <p:sp>
        <p:nvSpPr>
          <p:cNvPr id="16" name="テキスト ボックス 15"/>
          <p:cNvSpPr txBox="1"/>
          <p:nvPr/>
        </p:nvSpPr>
        <p:spPr>
          <a:xfrm>
            <a:off x="-71470" y="4702742"/>
            <a:ext cx="1214446" cy="369332"/>
          </a:xfrm>
          <a:prstGeom prst="rect">
            <a:avLst/>
          </a:prstGeom>
          <a:noFill/>
        </p:spPr>
        <p:txBody>
          <a:bodyPr wrap="square" rtlCol="0">
            <a:spAutoFit/>
          </a:bodyPr>
          <a:lstStyle/>
          <a:p>
            <a:r>
              <a:rPr kumimoji="1" lang="ja-JP" altLang="en-US" dirty="0" smtClean="0">
                <a:solidFill>
                  <a:schemeClr val="bg1"/>
                </a:solidFill>
              </a:rPr>
              <a:t>星の中心</a:t>
            </a:r>
            <a:endParaRPr kumimoji="1" lang="ja-JP" altLang="en-US" dirty="0">
              <a:solidFill>
                <a:schemeClr val="bg1"/>
              </a:solidFill>
            </a:endParaRPr>
          </a:p>
        </p:txBody>
      </p:sp>
      <p:sp>
        <p:nvSpPr>
          <p:cNvPr id="17" name="テキスト ボックス 16"/>
          <p:cNvSpPr txBox="1"/>
          <p:nvPr/>
        </p:nvSpPr>
        <p:spPr>
          <a:xfrm>
            <a:off x="4000464" y="4740446"/>
            <a:ext cx="928694" cy="369332"/>
          </a:xfrm>
          <a:prstGeom prst="rect">
            <a:avLst/>
          </a:prstGeom>
          <a:noFill/>
        </p:spPr>
        <p:txBody>
          <a:bodyPr wrap="square" rtlCol="0">
            <a:spAutoFit/>
          </a:bodyPr>
          <a:lstStyle/>
          <a:p>
            <a:r>
              <a:rPr lang="en-US" altLang="ja-JP" dirty="0" smtClean="0">
                <a:solidFill>
                  <a:schemeClr val="bg1"/>
                </a:solidFill>
              </a:rPr>
              <a:t>(km)</a:t>
            </a:r>
            <a:endParaRPr kumimoji="1" lang="ja-JP" altLang="en-US" dirty="0">
              <a:solidFill>
                <a:schemeClr val="bg1"/>
              </a:solidFill>
            </a:endParaRPr>
          </a:p>
        </p:txBody>
      </p:sp>
      <p:sp>
        <p:nvSpPr>
          <p:cNvPr id="18" name="テキスト ボックス 17"/>
          <p:cNvSpPr txBox="1"/>
          <p:nvPr/>
        </p:nvSpPr>
        <p:spPr>
          <a:xfrm>
            <a:off x="1785918" y="262574"/>
            <a:ext cx="6858048" cy="584775"/>
          </a:xfrm>
          <a:prstGeom prst="rect">
            <a:avLst/>
          </a:prstGeom>
          <a:noFill/>
        </p:spPr>
        <p:txBody>
          <a:bodyPr wrap="square" rtlCol="0">
            <a:spAutoFit/>
          </a:bodyPr>
          <a:lstStyle/>
          <a:p>
            <a:r>
              <a:rPr lang="ja-JP" altLang="en-US" sz="3200" dirty="0" smtClean="0">
                <a:solidFill>
                  <a:schemeClr val="bg1"/>
                </a:solidFill>
              </a:rPr>
              <a:t>超新星爆発中心部の元素合成</a:t>
            </a:r>
            <a:endParaRPr kumimoji="1" lang="ja-JP" altLang="en-US" sz="3200" dirty="0">
              <a:solidFill>
                <a:schemeClr val="bg1"/>
              </a:solidFill>
            </a:endParaRPr>
          </a:p>
        </p:txBody>
      </p:sp>
      <p:sp>
        <p:nvSpPr>
          <p:cNvPr id="19" name="テキスト ボックス 18"/>
          <p:cNvSpPr txBox="1"/>
          <p:nvPr/>
        </p:nvSpPr>
        <p:spPr>
          <a:xfrm>
            <a:off x="214282" y="71414"/>
            <a:ext cx="1500198" cy="523220"/>
          </a:xfrm>
          <a:prstGeom prst="rect">
            <a:avLst/>
          </a:prstGeom>
          <a:noFill/>
        </p:spPr>
        <p:txBody>
          <a:bodyPr wrap="square" rtlCol="0">
            <a:spAutoFit/>
          </a:bodyPr>
          <a:lstStyle/>
          <a:p>
            <a:r>
              <a:rPr kumimoji="1" lang="en-US" altLang="ja-JP" sz="2800" dirty="0" smtClean="0">
                <a:solidFill>
                  <a:schemeClr val="bg1"/>
                </a:solidFill>
              </a:rPr>
              <a:t>0. Intro</a:t>
            </a:r>
            <a:endParaRPr kumimoji="1" lang="ja-JP" altLang="en-US" sz="2800" dirty="0">
              <a:solidFill>
                <a:schemeClr val="bg1"/>
              </a:solidFill>
            </a:endParaRPr>
          </a:p>
        </p:txBody>
      </p:sp>
      <p:pic>
        <p:nvPicPr>
          <p:cNvPr id="20" name="図 19" descr="nyu.png"/>
          <p:cNvPicPr>
            <a:picLocks noChangeAspect="1"/>
          </p:cNvPicPr>
          <p:nvPr/>
        </p:nvPicPr>
        <p:blipFill>
          <a:blip r:embed="rId4"/>
          <a:stretch>
            <a:fillRect/>
          </a:stretch>
        </p:blipFill>
        <p:spPr>
          <a:xfrm>
            <a:off x="4857752" y="1142984"/>
            <a:ext cx="3857652" cy="2724701"/>
          </a:xfrm>
          <a:prstGeom prst="rect">
            <a:avLst/>
          </a:prstGeom>
        </p:spPr>
      </p:pic>
      <p:sp>
        <p:nvSpPr>
          <p:cNvPr id="21" name="テキスト ボックス 20"/>
          <p:cNvSpPr txBox="1"/>
          <p:nvPr/>
        </p:nvSpPr>
        <p:spPr>
          <a:xfrm>
            <a:off x="5357818" y="3929066"/>
            <a:ext cx="3071802" cy="400110"/>
          </a:xfrm>
          <a:prstGeom prst="rect">
            <a:avLst/>
          </a:prstGeom>
          <a:noFill/>
        </p:spPr>
        <p:txBody>
          <a:bodyPr wrap="square" rtlCol="0">
            <a:spAutoFit/>
          </a:bodyPr>
          <a:lstStyle/>
          <a:p>
            <a:r>
              <a:rPr lang="ja-JP" altLang="en-US" sz="2000" dirty="0" smtClean="0">
                <a:solidFill>
                  <a:schemeClr val="bg1"/>
                </a:solidFill>
              </a:rPr>
              <a:t>コアバウンス後の時間</a:t>
            </a:r>
            <a:r>
              <a:rPr lang="en-US" altLang="ja-JP" sz="2000" dirty="0" smtClean="0">
                <a:solidFill>
                  <a:schemeClr val="bg1"/>
                </a:solidFill>
              </a:rPr>
              <a:t>(ms)</a:t>
            </a:r>
          </a:p>
        </p:txBody>
      </p:sp>
      <p:sp>
        <p:nvSpPr>
          <p:cNvPr id="22" name="テキスト ボックス 21"/>
          <p:cNvSpPr txBox="1"/>
          <p:nvPr/>
        </p:nvSpPr>
        <p:spPr>
          <a:xfrm>
            <a:off x="4786314" y="3429000"/>
            <a:ext cx="1214446" cy="369332"/>
          </a:xfrm>
          <a:prstGeom prst="rect">
            <a:avLst/>
          </a:prstGeom>
          <a:noFill/>
        </p:spPr>
        <p:txBody>
          <a:bodyPr wrap="square" rtlCol="0">
            <a:spAutoFit/>
          </a:bodyPr>
          <a:lstStyle/>
          <a:p>
            <a:r>
              <a:rPr kumimoji="1" lang="ja-JP" altLang="en-US" dirty="0" smtClean="0"/>
              <a:t>星の中心</a:t>
            </a:r>
            <a:endParaRPr kumimoji="1" lang="ja-JP" altLang="en-US" dirty="0"/>
          </a:p>
        </p:txBody>
      </p:sp>
      <p:sp>
        <p:nvSpPr>
          <p:cNvPr id="23" name="正方形/長方形 22"/>
          <p:cNvSpPr/>
          <p:nvPr/>
        </p:nvSpPr>
        <p:spPr>
          <a:xfrm>
            <a:off x="4821326" y="1142984"/>
            <a:ext cx="1107996" cy="369332"/>
          </a:xfrm>
          <a:prstGeom prst="rect">
            <a:avLst/>
          </a:prstGeom>
        </p:spPr>
        <p:txBody>
          <a:bodyPr wrap="none">
            <a:spAutoFit/>
          </a:bodyPr>
          <a:lstStyle/>
          <a:p>
            <a:r>
              <a:rPr lang="ja-JP" altLang="en-US" dirty="0" smtClean="0"/>
              <a:t>星の外側</a:t>
            </a:r>
            <a:endParaRPr lang="ja-JP" altLang="en-US" dirty="0"/>
          </a:p>
        </p:txBody>
      </p:sp>
      <p:sp>
        <p:nvSpPr>
          <p:cNvPr id="24" name="テキスト ボックス 23"/>
          <p:cNvSpPr txBox="1"/>
          <p:nvPr/>
        </p:nvSpPr>
        <p:spPr>
          <a:xfrm>
            <a:off x="7500958" y="2285992"/>
            <a:ext cx="1571636" cy="646331"/>
          </a:xfrm>
          <a:prstGeom prst="rect">
            <a:avLst/>
          </a:prstGeom>
          <a:noFill/>
        </p:spPr>
        <p:txBody>
          <a:bodyPr wrap="square" rtlCol="0">
            <a:spAutoFit/>
          </a:bodyPr>
          <a:lstStyle/>
          <a:p>
            <a:r>
              <a:rPr lang="en-US" altLang="ja-JP" dirty="0" smtClean="0"/>
              <a:t>ν-driven</a:t>
            </a:r>
          </a:p>
          <a:p>
            <a:r>
              <a:rPr lang="en-US" altLang="ja-JP" dirty="0" smtClean="0"/>
              <a:t>wind</a:t>
            </a:r>
          </a:p>
        </p:txBody>
      </p:sp>
      <p:sp>
        <p:nvSpPr>
          <p:cNvPr id="25" name="テキスト ボックス 24"/>
          <p:cNvSpPr txBox="1"/>
          <p:nvPr/>
        </p:nvSpPr>
        <p:spPr>
          <a:xfrm>
            <a:off x="6286512" y="4354305"/>
            <a:ext cx="3071834" cy="646331"/>
          </a:xfrm>
          <a:prstGeom prst="rect">
            <a:avLst/>
          </a:prstGeom>
          <a:noFill/>
        </p:spPr>
        <p:txBody>
          <a:bodyPr wrap="square" rtlCol="0">
            <a:spAutoFit/>
          </a:bodyPr>
          <a:lstStyle/>
          <a:p>
            <a:r>
              <a:rPr kumimoji="1" lang="ja-JP" altLang="en-US" dirty="0" smtClean="0">
                <a:solidFill>
                  <a:schemeClr val="bg1"/>
                </a:solidFill>
              </a:rPr>
              <a:t>　多次元シミュレーション</a:t>
            </a:r>
            <a:endParaRPr kumimoji="1" lang="en-US" altLang="ja-JP" dirty="0" smtClean="0">
              <a:solidFill>
                <a:schemeClr val="bg1"/>
              </a:solidFill>
            </a:endParaRPr>
          </a:p>
          <a:p>
            <a:r>
              <a:rPr kumimoji="1" lang="ja-JP" altLang="en-US" dirty="0" smtClean="0">
                <a:solidFill>
                  <a:schemeClr val="bg1"/>
                </a:solidFill>
              </a:rPr>
              <a:t>　　　　　　　　（</a:t>
            </a:r>
            <a:r>
              <a:rPr kumimoji="1" lang="en-US" altLang="ja-JP" dirty="0" smtClean="0">
                <a:solidFill>
                  <a:schemeClr val="bg1"/>
                </a:solidFill>
              </a:rPr>
              <a:t>Janka et al. ‘03)</a:t>
            </a:r>
            <a:endParaRPr kumimoji="1" lang="ja-JP" altLang="en-US" dirty="0">
              <a:solidFill>
                <a:schemeClr val="bg1"/>
              </a:solidFill>
            </a:endParaRPr>
          </a:p>
        </p:txBody>
      </p:sp>
      <p:sp>
        <p:nvSpPr>
          <p:cNvPr id="28" name="テキスト ボックス 27"/>
          <p:cNvSpPr txBox="1"/>
          <p:nvPr/>
        </p:nvSpPr>
        <p:spPr>
          <a:xfrm>
            <a:off x="6215074" y="2416726"/>
            <a:ext cx="1571636" cy="369332"/>
          </a:xfrm>
          <a:prstGeom prst="rect">
            <a:avLst/>
          </a:prstGeom>
          <a:noFill/>
        </p:spPr>
        <p:txBody>
          <a:bodyPr wrap="square" rtlCol="0">
            <a:spAutoFit/>
          </a:bodyPr>
          <a:lstStyle/>
          <a:p>
            <a:r>
              <a:rPr lang="en-US" altLang="ja-JP" dirty="0" smtClean="0"/>
              <a:t>hot-bubble</a:t>
            </a:r>
          </a:p>
        </p:txBody>
      </p:sp>
      <p:sp>
        <p:nvSpPr>
          <p:cNvPr id="29" name="テキスト ボックス 28"/>
          <p:cNvSpPr txBox="1"/>
          <p:nvPr/>
        </p:nvSpPr>
        <p:spPr>
          <a:xfrm>
            <a:off x="214282" y="5399332"/>
            <a:ext cx="9286940" cy="1815882"/>
          </a:xfrm>
          <a:prstGeom prst="rect">
            <a:avLst/>
          </a:prstGeom>
          <a:noFill/>
        </p:spPr>
        <p:txBody>
          <a:bodyPr wrap="square" rtlCol="0">
            <a:spAutoFit/>
          </a:bodyPr>
          <a:lstStyle/>
          <a:p>
            <a:r>
              <a:rPr kumimoji="1" lang="en-US" altLang="ja-JP" sz="2800" dirty="0" smtClean="0">
                <a:solidFill>
                  <a:schemeClr val="bg1"/>
                </a:solidFill>
              </a:rPr>
              <a:t>Zn</a:t>
            </a:r>
            <a:r>
              <a:rPr kumimoji="1" lang="ja-JP" altLang="en-US" sz="2800" dirty="0" smtClean="0">
                <a:solidFill>
                  <a:schemeClr val="bg1"/>
                </a:solidFill>
              </a:rPr>
              <a:t>以降の重元素合成</a:t>
            </a:r>
            <a:r>
              <a:rPr lang="ja-JP" altLang="en-US" sz="2800" dirty="0" smtClean="0">
                <a:solidFill>
                  <a:schemeClr val="bg1"/>
                </a:solidFill>
              </a:rPr>
              <a:t>のサイトと考えられている。</a:t>
            </a:r>
            <a:r>
              <a:rPr kumimoji="1" lang="ja-JP" altLang="en-US" sz="2800" dirty="0" smtClean="0">
                <a:solidFill>
                  <a:schemeClr val="bg1"/>
                </a:solidFill>
              </a:rPr>
              <a:t>　</a:t>
            </a:r>
            <a:endParaRPr kumimoji="1" lang="en-US" altLang="ja-JP" sz="2800" dirty="0" smtClean="0">
              <a:solidFill>
                <a:schemeClr val="bg1"/>
              </a:solidFill>
            </a:endParaRPr>
          </a:p>
          <a:p>
            <a:r>
              <a:rPr lang="ja-JP" altLang="en-US" sz="2800" dirty="0" smtClean="0">
                <a:solidFill>
                  <a:schemeClr val="bg1"/>
                </a:solidFill>
              </a:rPr>
              <a:t>超金属欠乏星の重元素分布　→　超新星中心部解明</a:t>
            </a:r>
            <a:r>
              <a:rPr lang="en-US" altLang="ja-JP" sz="2800" dirty="0" smtClean="0">
                <a:solidFill>
                  <a:schemeClr val="bg1"/>
                </a:solidFill>
              </a:rPr>
              <a:t/>
            </a:r>
            <a:br>
              <a:rPr lang="en-US" altLang="ja-JP" sz="2800" dirty="0" smtClean="0">
                <a:solidFill>
                  <a:schemeClr val="bg1"/>
                </a:solidFill>
              </a:rPr>
            </a:br>
            <a:endParaRPr kumimoji="1" lang="en-US" altLang="ja-JP" sz="2800" dirty="0" smtClean="0">
              <a:solidFill>
                <a:schemeClr val="bg1"/>
              </a:solidFill>
            </a:endParaRPr>
          </a:p>
          <a:p>
            <a:endParaRPr kumimoji="1" lang="ja-JP" altLang="en-US" sz="2800" dirty="0">
              <a:solidFill>
                <a:schemeClr val="bg1"/>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3479</TotalTime>
  <Words>1796</Words>
  <Application>Microsoft Office PowerPoint</Application>
  <PresentationFormat>画面に合わせる (4:3)</PresentationFormat>
  <Paragraphs>491</Paragraphs>
  <Slides>24</Slides>
  <Notes>16</Notes>
  <HiddenSlides>0</HiddenSlides>
  <MMClips>0</MMClips>
  <ScaleCrop>false</ScaleCrop>
  <HeadingPairs>
    <vt:vector size="6" baseType="variant">
      <vt:variant>
        <vt:lpstr>テーマ</vt:lpstr>
      </vt:variant>
      <vt:variant>
        <vt:i4>1</vt:i4>
      </vt:variant>
      <vt:variant>
        <vt:lpstr>埋め込まれた OLE サーバー</vt:lpstr>
      </vt:variant>
      <vt:variant>
        <vt:i4>2</vt:i4>
      </vt:variant>
      <vt:variant>
        <vt:lpstr>スライド タイトル</vt:lpstr>
      </vt:variant>
      <vt:variant>
        <vt:i4>24</vt:i4>
      </vt:variant>
    </vt:vector>
  </HeadingPairs>
  <TitlesOfParts>
    <vt:vector size="27" baseType="lpstr">
      <vt:lpstr>Office テーマ</vt:lpstr>
      <vt:lpstr>ｽﾗｲﾄﾞ</vt:lpstr>
      <vt:lpstr>数式</vt:lpstr>
      <vt:lpstr>スライド 1</vt:lpstr>
      <vt:lpstr>スライド 2</vt:lpstr>
      <vt:lpstr>スライド 3</vt:lpstr>
      <vt:lpstr>スライド 4</vt:lpstr>
      <vt:lpstr>Ｑ</vt:lpstr>
      <vt:lpstr>スライド 6</vt:lpstr>
      <vt:lpstr>スライド 7</vt:lpstr>
      <vt:lpstr>スライド 8</vt:lpstr>
      <vt:lpstr>スライド 9</vt:lpstr>
      <vt:lpstr>スライド 10</vt:lpstr>
      <vt:lpstr>スライド 11</vt:lpstr>
      <vt:lpstr>スライド 12</vt:lpstr>
      <vt:lpstr>スライド 13</vt:lpstr>
      <vt:lpstr>スライド 14</vt:lpstr>
      <vt:lpstr>スライド 15</vt:lpstr>
      <vt:lpstr>スライド 16</vt:lpstr>
      <vt:lpstr>スライド 17</vt:lpstr>
      <vt:lpstr>スライド 18</vt:lpstr>
      <vt:lpstr>スライド 19</vt:lpstr>
      <vt:lpstr>スライド 20</vt:lpstr>
      <vt:lpstr>スライド 21</vt:lpstr>
      <vt:lpstr>スライド 22</vt:lpstr>
      <vt:lpstr>スライド 23</vt:lpstr>
      <vt:lpstr>スライド 24</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Natsuko</dc:creator>
  <cp:lastModifiedBy>Natsuko</cp:lastModifiedBy>
  <cp:revision>1160</cp:revision>
  <dcterms:created xsi:type="dcterms:W3CDTF">2009-12-13T05:08:35Z</dcterms:created>
  <dcterms:modified xsi:type="dcterms:W3CDTF">2010-05-31T06:42:46Z</dcterms:modified>
</cp:coreProperties>
</file>